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handoutMasterIdLst>
    <p:handoutMasterId r:id="rId24"/>
  </p:handoutMasterIdLst>
  <p:sldIdLst>
    <p:sldId id="258" r:id="rId2"/>
    <p:sldId id="257" r:id="rId3"/>
    <p:sldId id="259" r:id="rId4"/>
    <p:sldId id="278" r:id="rId5"/>
    <p:sldId id="279" r:id="rId6"/>
    <p:sldId id="260" r:id="rId7"/>
    <p:sldId id="272" r:id="rId8"/>
    <p:sldId id="274" r:id="rId9"/>
    <p:sldId id="273" r:id="rId10"/>
    <p:sldId id="275" r:id="rId11"/>
    <p:sldId id="263" r:id="rId12"/>
    <p:sldId id="277" r:id="rId13"/>
    <p:sldId id="264" r:id="rId14"/>
    <p:sldId id="265" r:id="rId15"/>
    <p:sldId id="270" r:id="rId16"/>
    <p:sldId id="267" r:id="rId17"/>
    <p:sldId id="268" r:id="rId18"/>
    <p:sldId id="269" r:id="rId19"/>
    <p:sldId id="276" r:id="rId20"/>
    <p:sldId id="280" r:id="rId21"/>
    <p:sldId id="27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6" d="100"/>
          <a:sy n="86" d="100"/>
        </p:scale>
        <p:origin x="-666"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fr-FR" smtClean="0"/>
              <a:t>Sommet africain  de l’internet  29 avril 11 mai </a:t>
            </a:r>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40F2DE-FC04-4295-BAFE-0ACDC2EE43FD}" type="datetimeFigureOut">
              <a:rPr lang="fr-FR" smtClean="0"/>
              <a:t>04/05/2018</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5E45F7A-7865-4353-A11D-5EBFE8634FC1}" type="slidenum">
              <a:rPr lang="fr-FR" smtClean="0"/>
              <a:t>‹N°›</a:t>
            </a:fld>
            <a:endParaRPr lang="fr-FR"/>
          </a:p>
        </p:txBody>
      </p:sp>
    </p:spTree>
    <p:extLst>
      <p:ext uri="{BB962C8B-B14F-4D97-AF65-F5344CB8AC3E}">
        <p14:creationId xmlns:p14="http://schemas.microsoft.com/office/powerpoint/2010/main" val="317678867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fr-FR" smtClean="0"/>
              <a:t>Sommet africain  de l’internet  29 avril 11 mai </a:t>
            </a:r>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CFE99B-424B-4034-A3F7-2F42DE3BDD40}" type="datetimeFigureOut">
              <a:rPr lang="fr-FR" smtClean="0"/>
              <a:t>04/05/2018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A2DEDB-3B7F-4647-8002-D0559C7A5BF4}" type="slidenum">
              <a:rPr lang="fr-FR" smtClean="0"/>
              <a:t>‹N°›</a:t>
            </a:fld>
            <a:endParaRPr lang="fr-FR"/>
          </a:p>
        </p:txBody>
      </p:sp>
    </p:spTree>
    <p:extLst>
      <p:ext uri="{BB962C8B-B14F-4D97-AF65-F5344CB8AC3E}">
        <p14:creationId xmlns:p14="http://schemas.microsoft.com/office/powerpoint/2010/main" val="389286933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849008C9-884B-4533-AC1B-56AC11C334EA}"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23556A57-4ED0-4069-9847-FF05C609CEE6}"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0AEC1A48-B623-4494-A1A1-EFE66982D2E3}"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E9B3C871-8081-43BD-BD71-CE81596776A0}"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3A0D54EF-40A3-4D7F-BB6E-1345BAF2123D}"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3E96E20A-1A43-49EB-BC98-827B23CB4B10}"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EC3944-0003-4013-B5DF-5AA411A21BA7}"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06A933B-AD79-45C4-BE34-2278CCADAD8A}"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EAC158D-5287-4E48-B47D-DFAA9FDE4A23}"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F984612-E8CC-416A-8F37-4ABBB0C1769F}" type="datetime1">
              <a:rPr lang="fr-FR" smtClean="0"/>
              <a:t>04/05/2018</a:t>
            </a:fld>
            <a:endParaRPr lang="en-US" dirty="0"/>
          </a:p>
        </p:txBody>
      </p:sp>
      <p:sp>
        <p:nvSpPr>
          <p:cNvPr id="5" name="Footer Placeholder 4"/>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51AC4C8-6537-4369-85D8-2DC38A67017C}" type="datetime1">
              <a:rPr lang="fr-FR" smtClean="0"/>
              <a:t>04/05/2018</a:t>
            </a:fld>
            <a:endParaRPr lang="en-US" dirty="0"/>
          </a:p>
        </p:txBody>
      </p:sp>
      <p:sp>
        <p:nvSpPr>
          <p:cNvPr id="6" name="Footer Placeholder 5"/>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95A946F-4523-42AB-AC93-19CC9EDD76E3}" type="datetime1">
              <a:rPr lang="fr-FR" smtClean="0"/>
              <a:t>04/05/2018</a:t>
            </a:fld>
            <a:endParaRPr lang="en-US" dirty="0"/>
          </a:p>
        </p:txBody>
      </p:sp>
      <p:sp>
        <p:nvSpPr>
          <p:cNvPr id="8" name="Footer Placeholder 7"/>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5D0FDCE7-2D63-462A-9BE5-BB0AA7539C8D}" type="datetime1">
              <a:rPr lang="fr-FR" smtClean="0"/>
              <a:t>04/05/2018</a:t>
            </a:fld>
            <a:endParaRPr lang="en-US" dirty="0"/>
          </a:p>
        </p:txBody>
      </p:sp>
      <p:sp>
        <p:nvSpPr>
          <p:cNvPr id="4" name="Footer Placeholder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97DE8-DE1E-46DD-A950-1F01DD660EC8}" type="datetime1">
              <a:rPr lang="fr-FR" smtClean="0"/>
              <a:t>04/05/2018</a:t>
            </a:fld>
            <a:endParaRPr lang="en-US" dirty="0"/>
          </a:p>
        </p:txBody>
      </p:sp>
      <p:sp>
        <p:nvSpPr>
          <p:cNvPr id="3" name="Footer Placeholder 2"/>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A4F8293-EFF2-4E5A-BB40-522CA10EDE47}" type="datetime1">
              <a:rPr lang="fr-FR" smtClean="0"/>
              <a:t>04/05/2018</a:t>
            </a:fld>
            <a:endParaRPr lang="en-US" dirty="0"/>
          </a:p>
        </p:txBody>
      </p:sp>
      <p:sp>
        <p:nvSpPr>
          <p:cNvPr id="6" name="Footer Placeholder 5"/>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8D040C29-5886-47D7-8F56-22C36E395B10}" type="datetime1">
              <a:rPr lang="fr-FR" smtClean="0"/>
              <a:t>04/05/2018</a:t>
            </a:fld>
            <a:endParaRPr lang="en-US" dirty="0"/>
          </a:p>
        </p:txBody>
      </p:sp>
      <p:sp>
        <p:nvSpPr>
          <p:cNvPr id="6" name="Footer Placeholder 5"/>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BF00C14-C044-4700-896D-C4A30B47BA5D}" type="datetime1">
              <a:rPr lang="fr-FR" smtClean="0"/>
              <a:t>04/05/2018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smtClean="0"/>
              <a:t> Présentation proposée par :   Le Consortium du Service Universel  de Télécommunication</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8425" y="130685"/>
            <a:ext cx="3669820" cy="1739875"/>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4790" y="277733"/>
            <a:ext cx="3638217" cy="1594484"/>
          </a:xfrm>
          <a:prstGeom prst="rect">
            <a:avLst/>
          </a:prstGeom>
        </p:spPr>
      </p:pic>
      <p:sp>
        <p:nvSpPr>
          <p:cNvPr id="6" name="Rectangle 5"/>
          <p:cNvSpPr/>
          <p:nvPr/>
        </p:nvSpPr>
        <p:spPr>
          <a:xfrm>
            <a:off x="992777" y="3454852"/>
            <a:ext cx="8634549" cy="1384995"/>
          </a:xfrm>
          <a:prstGeom prst="rect">
            <a:avLst/>
          </a:prstGeom>
        </p:spPr>
        <p:txBody>
          <a:bodyPr wrap="square">
            <a:spAutoFit/>
          </a:bodyPr>
          <a:lstStyle/>
          <a:p>
            <a:r>
              <a:rPr lang="fr-FR" sz="2800" b="1" i="1" dirty="0">
                <a:solidFill>
                  <a:srgbClr val="92D050"/>
                </a:solidFill>
                <a:latin typeface="Times New Roman" panose="02020603050405020304" pitchFamily="18" charset="0"/>
                <a:cs typeface="Times New Roman" panose="02020603050405020304" pitchFamily="18" charset="0"/>
              </a:rPr>
              <a:t/>
            </a:r>
            <a:br>
              <a:rPr lang="fr-FR" sz="2800" b="1" i="1" dirty="0">
                <a:solidFill>
                  <a:srgbClr val="92D050"/>
                </a:solidFill>
                <a:latin typeface="Times New Roman" panose="02020603050405020304" pitchFamily="18" charset="0"/>
                <a:cs typeface="Times New Roman" panose="02020603050405020304" pitchFamily="18" charset="0"/>
              </a:rPr>
            </a:br>
            <a:r>
              <a:rPr lang="fr-FR" sz="2800" b="1" i="1" dirty="0">
                <a:solidFill>
                  <a:srgbClr val="92D050"/>
                </a:solidFill>
                <a:latin typeface="Times New Roman" panose="02020603050405020304" pitchFamily="18" charset="0"/>
                <a:cs typeface="Times New Roman" panose="02020603050405020304" pitchFamily="18" charset="0"/>
              </a:rPr>
              <a:t/>
            </a:r>
            <a:br>
              <a:rPr lang="fr-FR" sz="2800" b="1" i="1" dirty="0">
                <a:solidFill>
                  <a:srgbClr val="92D050"/>
                </a:solidFill>
                <a:latin typeface="Times New Roman" panose="02020603050405020304" pitchFamily="18" charset="0"/>
                <a:cs typeface="Times New Roman" panose="02020603050405020304" pitchFamily="18" charset="0"/>
              </a:rPr>
            </a:br>
            <a:endParaRPr lang="fr-FR" sz="2800" i="1" dirty="0">
              <a:solidFill>
                <a:srgbClr val="92D050"/>
              </a:solidFill>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a:xfrm>
            <a:off x="677334" y="5218336"/>
            <a:ext cx="8949992" cy="1188152"/>
          </a:xfrm>
        </p:spPr>
        <p:txBody>
          <a:bodyPr/>
          <a:lstStyle/>
          <a:p>
            <a:r>
              <a:rPr lang="fr-FR" sz="1600" b="1" i="1" dirty="0">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dirty="0">
              <a:latin typeface="Times New Roman" panose="02020603050405020304" pitchFamily="18" charset="0"/>
              <a:cs typeface="Times New Roman" panose="02020603050405020304" pitchFamily="18" charset="0"/>
            </a:endParaRPr>
          </a:p>
          <a:p>
            <a:r>
              <a:rPr lang="fr-FR" sz="1600" b="1" dirty="0">
                <a:latin typeface="Times New Roman" panose="02020603050405020304" pitchFamily="18" charset="0"/>
                <a:cs typeface="Times New Roman" panose="02020603050405020304" pitchFamily="18" charset="0"/>
              </a:rPr>
              <a:t>Présentation proposée par :   Le </a:t>
            </a:r>
            <a:r>
              <a:rPr lang="fr-FR" sz="2000" b="1" dirty="0">
                <a:solidFill>
                  <a:srgbClr val="92D050"/>
                </a:solidFill>
                <a:latin typeface="Times New Roman" panose="02020603050405020304" pitchFamily="18" charset="0"/>
                <a:cs typeface="Times New Roman" panose="02020603050405020304" pitchFamily="18" charset="0"/>
              </a:rPr>
              <a:t>C</a:t>
            </a:r>
            <a:r>
              <a:rPr lang="fr-FR" sz="1600" b="1" dirty="0">
                <a:latin typeface="Times New Roman" panose="02020603050405020304" pitchFamily="18" charset="0"/>
                <a:cs typeface="Times New Roman" panose="02020603050405020304" pitchFamily="18" charset="0"/>
              </a:rPr>
              <a:t>onsortium du </a:t>
            </a:r>
            <a:r>
              <a:rPr lang="fr-FR" sz="2000" b="1" dirty="0">
                <a:solidFill>
                  <a:srgbClr val="92D050"/>
                </a:solidFill>
                <a:latin typeface="Times New Roman" panose="02020603050405020304" pitchFamily="18" charset="0"/>
                <a:cs typeface="Times New Roman" panose="02020603050405020304" pitchFamily="18" charset="0"/>
              </a:rPr>
              <a:t>S</a:t>
            </a:r>
            <a:r>
              <a:rPr lang="fr-FR" sz="1600" b="1" dirty="0">
                <a:latin typeface="Times New Roman" panose="02020603050405020304" pitchFamily="18" charset="0"/>
                <a:cs typeface="Times New Roman" panose="02020603050405020304" pitchFamily="18" charset="0"/>
              </a:rPr>
              <a:t>ervice </a:t>
            </a:r>
            <a:r>
              <a:rPr lang="fr-FR" sz="2000" b="1" dirty="0">
                <a:solidFill>
                  <a:srgbClr val="92D050"/>
                </a:solidFill>
                <a:latin typeface="Times New Roman" panose="02020603050405020304" pitchFamily="18" charset="0"/>
                <a:cs typeface="Times New Roman" panose="02020603050405020304" pitchFamily="18" charset="0"/>
              </a:rPr>
              <a:t>U</a:t>
            </a:r>
            <a:r>
              <a:rPr lang="fr-FR" sz="1600" b="1" dirty="0">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p:txBody>
      </p:sp>
      <p:sp>
        <p:nvSpPr>
          <p:cNvPr id="9" name="Espace réservé du numéro de diapositive 8"/>
          <p:cNvSpPr>
            <a:spLocks noGrp="1"/>
          </p:cNvSpPr>
          <p:nvPr>
            <p:ph type="sldNum" sz="quarter" idx="12"/>
          </p:nvPr>
        </p:nvSpPr>
        <p:spPr/>
        <p:txBody>
          <a:bodyPr/>
          <a:lstStyle/>
          <a:p>
            <a:fld id="{D57F1E4F-1CFF-5643-939E-217C01CDF565}" type="slidenum">
              <a:rPr lang="en-US" sz="3200" smtClean="0"/>
              <a:pPr/>
              <a:t>1</a:t>
            </a:fld>
            <a:endParaRPr lang="en-US" sz="3200" dirty="0"/>
          </a:p>
        </p:txBody>
      </p:sp>
      <p:sp>
        <p:nvSpPr>
          <p:cNvPr id="10" name="Rectangle 9"/>
          <p:cNvSpPr/>
          <p:nvPr/>
        </p:nvSpPr>
        <p:spPr>
          <a:xfrm>
            <a:off x="992776" y="2742778"/>
            <a:ext cx="8634549" cy="2600712"/>
          </a:xfrm>
          <a:prstGeom prst="rect">
            <a:avLst/>
          </a:prstGeom>
        </p:spPr>
        <p:txBody>
          <a:bodyPr wrap="square">
            <a:spAutoFit/>
          </a:bodyPr>
          <a:lstStyle/>
          <a:p>
            <a:pPr algn="ctr">
              <a:lnSpc>
                <a:spcPct val="115000"/>
              </a:lnSpc>
              <a:spcBef>
                <a:spcPts val="1200"/>
              </a:spcBef>
              <a:spcAft>
                <a:spcPts val="300"/>
              </a:spcAft>
            </a:pPr>
            <a:r>
              <a:rPr lang="fr-FR" sz="2400" b="1" kern="1400" dirty="0">
                <a:latin typeface="Times New Roman" panose="02020603050405020304" pitchFamily="18" charset="0"/>
                <a:ea typeface="Times New Roman" panose="02020603050405020304" pitchFamily="18" charset="0"/>
                <a:cs typeface="Times New Roman" panose="02020603050405020304" pitchFamily="18" charset="0"/>
              </a:rPr>
              <a:t>THEME </a:t>
            </a:r>
            <a:r>
              <a:rPr lang="fr-FR" sz="2400" b="1" kern="14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ctr">
              <a:lnSpc>
                <a:spcPct val="115000"/>
              </a:lnSpc>
              <a:spcBef>
                <a:spcPts val="1200"/>
              </a:spcBef>
              <a:spcAft>
                <a:spcPts val="300"/>
              </a:spcAft>
            </a:pPr>
            <a:r>
              <a:rPr lang="fr-FR" sz="2400" b="1" i="1" kern="1400" dirty="0" smtClean="0">
                <a:latin typeface="Times New Roman" panose="02020603050405020304" pitchFamily="18" charset="0"/>
                <a:ea typeface="Times New Roman" panose="02020603050405020304" pitchFamily="18" charset="0"/>
                <a:cs typeface="Times New Roman" panose="02020603050405020304" pitchFamily="18" charset="0"/>
              </a:rPr>
              <a:t>Les impacts du </a:t>
            </a:r>
            <a:r>
              <a:rPr lang="fr-FR" sz="2400" b="1" i="1" kern="1400" dirty="0">
                <a:latin typeface="Times New Roman" panose="02020603050405020304" pitchFamily="18" charset="0"/>
                <a:ea typeface="Times New Roman" panose="02020603050405020304" pitchFamily="18" charset="0"/>
                <a:cs typeface="Times New Roman" panose="02020603050405020304" pitchFamily="18" charset="0"/>
              </a:rPr>
              <a:t>service universel de </a:t>
            </a:r>
            <a:r>
              <a:rPr lang="fr-FR" sz="2400" b="1" i="1" kern="1400" dirty="0" smtClean="0">
                <a:latin typeface="Times New Roman" panose="02020603050405020304" pitchFamily="18" charset="0"/>
                <a:ea typeface="Times New Roman" panose="02020603050405020304" pitchFamily="18" charset="0"/>
                <a:cs typeface="Times New Roman" panose="02020603050405020304" pitchFamily="18" charset="0"/>
              </a:rPr>
              <a:t>télécommunications dans </a:t>
            </a:r>
            <a:r>
              <a:rPr lang="fr-FR" sz="2400" b="1" i="1" kern="1400" dirty="0">
                <a:latin typeface="Times New Roman" panose="02020603050405020304" pitchFamily="18" charset="0"/>
                <a:ea typeface="Times New Roman" panose="02020603050405020304" pitchFamily="18" charset="0"/>
                <a:cs typeface="Times New Roman" panose="02020603050405020304" pitchFamily="18" charset="0"/>
              </a:rPr>
              <a:t>les politiques publiques de décentralisation administrative, économique et de lutte contre les inégalités </a:t>
            </a:r>
            <a:r>
              <a:rPr lang="fr-FR" sz="2400" b="1" i="1" kern="1400" dirty="0" smtClean="0">
                <a:latin typeface="Times New Roman" panose="02020603050405020304" pitchFamily="18" charset="0"/>
                <a:ea typeface="Times New Roman" panose="02020603050405020304" pitchFamily="18" charset="0"/>
                <a:cs typeface="Times New Roman" panose="02020603050405020304" pitchFamily="18" charset="0"/>
              </a:rPr>
              <a:t>sociales</a:t>
            </a:r>
          </a:p>
          <a:p>
            <a:pPr algn="ctr">
              <a:lnSpc>
                <a:spcPct val="115000"/>
              </a:lnSpc>
              <a:spcBef>
                <a:spcPts val="1200"/>
              </a:spcBef>
              <a:spcAft>
                <a:spcPts val="300"/>
              </a:spcAft>
            </a:pPr>
            <a:r>
              <a:rPr lang="fr-FR" sz="2400" b="1" i="1" kern="1400" dirty="0" smtClean="0">
                <a:effectLst/>
                <a:latin typeface="Times New Roman" panose="02020603050405020304" pitchFamily="18" charset="0"/>
                <a:ea typeface="Times New Roman" panose="02020603050405020304" pitchFamily="18" charset="0"/>
                <a:cs typeface="Times New Roman" panose="02020603050405020304" pitchFamily="18" charset="0"/>
              </a:rPr>
              <a:t>L’Exemple du Sénégal </a:t>
            </a:r>
            <a:endParaRPr lang="fr-FR" sz="2400" b="1" i="1" kern="14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151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10"/>
                                        </p:tgtEl>
                                      </p:cBhvr>
                                    </p:animEffect>
                                    <p:animScale>
                                      <p:cBhvr>
                                        <p:cTn id="7"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latin typeface="Times New Roman" pitchFamily="18" charset="0"/>
                <a:cs typeface="Times New Roman" pitchFamily="18" charset="0"/>
              </a:rPr>
              <a:t>2</a:t>
            </a:r>
            <a:r>
              <a:rPr lang="fr-FR" b="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LES </a:t>
            </a:r>
            <a:r>
              <a:rPr lang="fr-FR" b="1" i="1" dirty="0">
                <a:latin typeface="Times New Roman" pitchFamily="18" charset="0"/>
                <a:cs typeface="Times New Roman" pitchFamily="18" charset="0"/>
              </a:rPr>
              <a:t>VALEURS ADMINISTRATIVES ET </a:t>
            </a:r>
            <a:r>
              <a:rPr lang="fr-FR" b="1" i="1" dirty="0" smtClean="0">
                <a:latin typeface="Times New Roman" pitchFamily="18" charset="0"/>
                <a:cs typeface="Times New Roman" pitchFamily="18" charset="0"/>
              </a:rPr>
              <a:t>ECONOMIQUES (4/4)</a:t>
            </a:r>
            <a:r>
              <a:rPr lang="fr-FR" dirty="0"/>
              <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fr-FR" dirty="0"/>
              <a:t>L’autre effet positif de cette dynamique, c’est aujourd’hui l’attrait des opérateurs classiques dans des zones reculées </a:t>
            </a:r>
            <a:r>
              <a:rPr lang="fr-FR" dirty="0" smtClean="0"/>
              <a:t> même pour </a:t>
            </a:r>
            <a:r>
              <a:rPr lang="fr-FR" dirty="0" smtClean="0"/>
              <a:t>l</a:t>
            </a:r>
            <a:r>
              <a:rPr lang="fr-FR" dirty="0" smtClean="0"/>
              <a:t>eurs </a:t>
            </a:r>
            <a:r>
              <a:rPr lang="fr-FR" dirty="0" smtClean="0"/>
              <a:t>simples soucis de concurrence</a:t>
            </a:r>
          </a:p>
          <a:p>
            <a:r>
              <a:rPr lang="fr-FR" dirty="0" smtClean="0"/>
              <a:t> Toutefois, </a:t>
            </a:r>
            <a:r>
              <a:rPr lang="fr-FR" dirty="0"/>
              <a:t>il appartiendra aux Etats de faire preuve de responsabilité pour imposer </a:t>
            </a:r>
            <a:r>
              <a:rPr lang="fr-FR" dirty="0" smtClean="0"/>
              <a:t> </a:t>
            </a:r>
            <a:r>
              <a:rPr lang="fr-FR" dirty="0"/>
              <a:t>l’idéal du service universel, à travers le respect des règles de la consommation et de la libre concurrence.</a:t>
            </a:r>
          </a:p>
          <a:p>
            <a:r>
              <a:rPr lang="fr-FR" dirty="0"/>
              <a:t>Il faut protéger le service universel, car il est inconcevable de permettre l’accès à des opérateurs d’affaires dans des zones blanches  au même titre que l’opérateur investi </a:t>
            </a:r>
            <a:r>
              <a:rPr lang="fr-FR" dirty="0" smtClean="0"/>
              <a:t>et destiné au social.</a:t>
            </a:r>
            <a:endParaRPr lang="fr-FR" dirty="0"/>
          </a:p>
          <a:p>
            <a:r>
              <a:rPr lang="fr-FR" dirty="0"/>
              <a:t>Le jeu de concurrence naturellement développé par les opérateurs classiques va automatiquement fausser l’idéal social  du service universel  de l’Etat, notamment la politique  de  prix </a:t>
            </a:r>
            <a:r>
              <a:rPr lang="fr-FR" dirty="0" smtClean="0"/>
              <a:t>abordables; lorsque les règles du jeu n’établissent pas le champ de partage. </a:t>
            </a:r>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z="2000" smtClean="0"/>
              <a:pPr/>
              <a:t>10</a:t>
            </a:fld>
            <a:endParaRPr lang="en-US" sz="2000" dirty="0"/>
          </a:p>
        </p:txBody>
      </p:sp>
    </p:spTree>
    <p:extLst>
      <p:ext uri="{BB962C8B-B14F-4D97-AF65-F5344CB8AC3E}">
        <p14:creationId xmlns:p14="http://schemas.microsoft.com/office/powerpoint/2010/main" val="3691066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3100" b="1" i="1" dirty="0" smtClean="0">
                <a:solidFill>
                  <a:srgbClr val="92D050"/>
                </a:solidFill>
                <a:latin typeface="Times New Roman" panose="02020603050405020304" pitchFamily="18" charset="0"/>
                <a:cs typeface="Times New Roman" panose="02020603050405020304" pitchFamily="18" charset="0"/>
              </a:rPr>
              <a:t>3. </a:t>
            </a:r>
            <a:r>
              <a:rPr lang="fr-FR" sz="3100" b="1" i="1" dirty="0">
                <a:solidFill>
                  <a:srgbClr val="92D050"/>
                </a:solidFill>
                <a:latin typeface="Times New Roman" panose="02020603050405020304" pitchFamily="18" charset="0"/>
                <a:cs typeface="Times New Roman" panose="02020603050405020304" pitchFamily="18" charset="0"/>
              </a:rPr>
              <a:t>LA NECESSITE DE  FAIRE CONVERGER LA POLITIQUE DU HAUT DEBIT VERS LES AUTRES POLITIQUES  MODERNES DU SOCIAL ET DE L’ECONOMIE</a:t>
            </a:r>
            <a:r>
              <a:rPr lang="fr-FR" b="1" i="1" dirty="0">
                <a:solidFill>
                  <a:srgbClr val="92D050"/>
                </a:solidFill>
                <a:latin typeface="Times New Roman" panose="02020603050405020304" pitchFamily="18" charset="0"/>
                <a:cs typeface="Times New Roman" panose="02020603050405020304" pitchFamily="18" charset="0"/>
              </a:rPr>
              <a:t/>
            </a:r>
            <a:br>
              <a:rPr lang="fr-FR" b="1" i="1" dirty="0">
                <a:solidFill>
                  <a:srgbClr val="92D050"/>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p:cNvSpPr>
            <a:spLocks noGrp="1"/>
          </p:cNvSpPr>
          <p:nvPr>
            <p:ph idx="1"/>
          </p:nvPr>
        </p:nvSpPr>
        <p:spPr>
          <a:xfrm>
            <a:off x="677334" y="2343151"/>
            <a:ext cx="8596668" cy="3880773"/>
          </a:xfrm>
        </p:spPr>
        <p:txBody>
          <a:bodyPr>
            <a:normAutofit fontScale="92500" lnSpcReduction="10000"/>
          </a:bodyPr>
          <a:lstStyle/>
          <a:p>
            <a:r>
              <a:rPr lang="fr-FR" dirty="0"/>
              <a:t>Numériser </a:t>
            </a:r>
            <a:r>
              <a:rPr lang="fr-FR" dirty="0" smtClean="0"/>
              <a:t>les </a:t>
            </a:r>
            <a:r>
              <a:rPr lang="fr-FR" dirty="0"/>
              <a:t>zones </a:t>
            </a:r>
            <a:r>
              <a:rPr lang="fr-FR" dirty="0" smtClean="0"/>
              <a:t>géographiques qui sont dans ces dénis et les services à valeur ajoutée jusque là manuels ou analogiques devient </a:t>
            </a:r>
            <a:r>
              <a:rPr lang="fr-FR" dirty="0"/>
              <a:t>un devoir </a:t>
            </a:r>
            <a:r>
              <a:rPr lang="fr-FR" dirty="0" smtClean="0"/>
              <a:t>régalien impérieux. </a:t>
            </a:r>
            <a:endParaRPr lang="fr-FR" dirty="0" smtClean="0"/>
          </a:p>
          <a:p>
            <a:r>
              <a:rPr lang="fr-FR" dirty="0" smtClean="0"/>
              <a:t>Mise </a:t>
            </a:r>
            <a:r>
              <a:rPr lang="fr-FR" dirty="0"/>
              <a:t>en place </a:t>
            </a:r>
            <a:r>
              <a:rPr lang="fr-FR" dirty="0" smtClean="0"/>
              <a:t>d’une </a:t>
            </a:r>
            <a:r>
              <a:rPr lang="fr-FR" dirty="0"/>
              <a:t>application de téléphonie permettant à la diaspora Sénégalaise de téléphoner à moindre coût, en les rapprochant de leurs parents situés au </a:t>
            </a:r>
            <a:r>
              <a:rPr lang="fr-FR" dirty="0" smtClean="0"/>
              <a:t>fond du Sénégal. </a:t>
            </a:r>
            <a:r>
              <a:rPr lang="fr-FR" dirty="0"/>
              <a:t>Cette solution est un atout pour le Sénégal, car </a:t>
            </a:r>
            <a:r>
              <a:rPr lang="fr-FR" dirty="0" smtClean="0"/>
              <a:t>permettant de se positionner sur les enjeux de l’économie diaspora</a:t>
            </a:r>
          </a:p>
          <a:p>
            <a:r>
              <a:rPr lang="fr-FR" dirty="0" smtClean="0"/>
              <a:t>Sans </a:t>
            </a:r>
            <a:r>
              <a:rPr lang="fr-FR" dirty="0"/>
              <a:t>aucune discrimination de territoire, l’Etat du Sénégal </a:t>
            </a:r>
            <a:r>
              <a:rPr lang="fr-FR" dirty="0" smtClean="0"/>
              <a:t>devra élaborer </a:t>
            </a:r>
            <a:r>
              <a:rPr lang="fr-FR" dirty="0"/>
              <a:t>ou renforcer la connectivité haut débit pour les écoles dans le cadre des programmes d’enseignement à distance (E Learning), au niveau des  universités virtuelles ou même classique;</a:t>
            </a:r>
          </a:p>
          <a:p>
            <a:r>
              <a:rPr lang="fr-FR" dirty="0"/>
              <a:t>Dans le domaine de la Santé, l’existence de structure comme la CMU, qui est présente dans les zones très reculées du pays, commande une  connectivité  haut débit pour des applications de santé et pour les système d'information de la santé (E SANTE), </a:t>
            </a:r>
            <a:endParaRPr lang="fr-FR" dirty="0" smtClean="0"/>
          </a:p>
          <a:p>
            <a:endParaRPr lang="fr-FR" dirty="0"/>
          </a:p>
        </p:txBody>
      </p:sp>
      <p:sp>
        <p:nvSpPr>
          <p:cNvPr id="4" name="Espace réservé du pied de page 3"/>
          <p:cNvSpPr>
            <a:spLocks noGrp="1"/>
          </p:cNvSpPr>
          <p:nvPr>
            <p:ph type="ftr" sz="quarter" idx="11"/>
          </p:nvPr>
        </p:nvSpPr>
        <p:spPr>
          <a:xfrm>
            <a:off x="662585" y="6233091"/>
            <a:ext cx="8843184" cy="365125"/>
          </a:xfrm>
        </p:spPr>
        <p:txBody>
          <a:bodyPr/>
          <a:lstStyle/>
          <a:p>
            <a:r>
              <a:rPr lang="fr-FR" sz="1600" b="1" i="1" dirty="0">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dirty="0">
              <a:latin typeface="Times New Roman" panose="02020603050405020304" pitchFamily="18" charset="0"/>
              <a:cs typeface="Times New Roman" panose="02020603050405020304" pitchFamily="18" charset="0"/>
            </a:endParaRPr>
          </a:p>
          <a:p>
            <a:r>
              <a:rPr lang="fr-FR" sz="1600" b="1" dirty="0">
                <a:latin typeface="Times New Roman" panose="02020603050405020304" pitchFamily="18" charset="0"/>
                <a:cs typeface="Times New Roman" panose="02020603050405020304" pitchFamily="18" charset="0"/>
              </a:rPr>
              <a:t>Présentation proposée par :   Le </a:t>
            </a:r>
            <a:r>
              <a:rPr lang="fr-FR" sz="1600" b="1" dirty="0">
                <a:solidFill>
                  <a:srgbClr val="92D050"/>
                </a:solidFill>
                <a:latin typeface="Times New Roman" panose="02020603050405020304" pitchFamily="18" charset="0"/>
                <a:cs typeface="Times New Roman" panose="02020603050405020304" pitchFamily="18" charset="0"/>
              </a:rPr>
              <a:t>C</a:t>
            </a:r>
            <a:r>
              <a:rPr lang="fr-FR" sz="1600" b="1" dirty="0">
                <a:latin typeface="Times New Roman" panose="02020603050405020304" pitchFamily="18" charset="0"/>
                <a:cs typeface="Times New Roman" panose="02020603050405020304" pitchFamily="18" charset="0"/>
              </a:rPr>
              <a:t>onsortium du </a:t>
            </a:r>
            <a:r>
              <a:rPr lang="fr-FR" sz="1600" b="1" dirty="0">
                <a:solidFill>
                  <a:srgbClr val="92D050"/>
                </a:solidFill>
                <a:latin typeface="Times New Roman" panose="02020603050405020304" pitchFamily="18" charset="0"/>
                <a:cs typeface="Times New Roman" panose="02020603050405020304" pitchFamily="18" charset="0"/>
              </a:rPr>
              <a:t>S</a:t>
            </a:r>
            <a:r>
              <a:rPr lang="fr-FR" sz="1600" b="1" dirty="0">
                <a:latin typeface="Times New Roman" panose="02020603050405020304" pitchFamily="18" charset="0"/>
                <a:cs typeface="Times New Roman" panose="02020603050405020304" pitchFamily="18" charset="0"/>
              </a:rPr>
              <a:t>ervice </a:t>
            </a:r>
            <a:r>
              <a:rPr lang="fr-FR" sz="1600" b="1" dirty="0">
                <a:solidFill>
                  <a:srgbClr val="92D050"/>
                </a:solidFill>
                <a:latin typeface="Times New Roman" panose="02020603050405020304" pitchFamily="18" charset="0"/>
                <a:cs typeface="Times New Roman" panose="02020603050405020304" pitchFamily="18" charset="0"/>
              </a:rPr>
              <a:t>U</a:t>
            </a:r>
            <a:r>
              <a:rPr lang="fr-FR" sz="1600" b="1" dirty="0">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11</a:t>
            </a:fld>
            <a:endParaRPr lang="en-US" sz="3200" dirty="0"/>
          </a:p>
        </p:txBody>
      </p:sp>
    </p:spTree>
    <p:extLst>
      <p:ext uri="{BB962C8B-B14F-4D97-AF65-F5344CB8AC3E}">
        <p14:creationId xmlns:p14="http://schemas.microsoft.com/office/powerpoint/2010/main" val="24455826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b="1" i="1" dirty="0">
                <a:solidFill>
                  <a:srgbClr val="92D050"/>
                </a:solidFill>
                <a:latin typeface="Times New Roman" panose="02020603050405020304" pitchFamily="18" charset="0"/>
                <a:cs typeface="Times New Roman" panose="02020603050405020304" pitchFamily="18" charset="0"/>
              </a:rPr>
              <a:t>LA NECESSITE DE  FAIRE CONVERGER LA POLITIQUE DU HAUT DEBIT VERS LES AUTRES POLITIQUES  MODERNES DU SOCIAL ET DE L’ECONOMIE</a:t>
            </a:r>
            <a:br>
              <a:rPr lang="fr-FR" sz="2400" b="1" i="1" dirty="0">
                <a:solidFill>
                  <a:srgbClr val="92D050"/>
                </a:solidFill>
                <a:latin typeface="Times New Roman" panose="02020603050405020304" pitchFamily="18" charset="0"/>
                <a:cs typeface="Times New Roman" panose="02020603050405020304" pitchFamily="18" charset="0"/>
              </a:rPr>
            </a:br>
            <a:endParaRPr lang="fr-FR" sz="2400" dirty="0"/>
          </a:p>
        </p:txBody>
      </p:sp>
      <p:sp>
        <p:nvSpPr>
          <p:cNvPr id="3" name="Espace réservé du contenu 2"/>
          <p:cNvSpPr>
            <a:spLocks noGrp="1"/>
          </p:cNvSpPr>
          <p:nvPr>
            <p:ph idx="1"/>
          </p:nvPr>
        </p:nvSpPr>
        <p:spPr/>
        <p:txBody>
          <a:bodyPr/>
          <a:lstStyle/>
          <a:p>
            <a:r>
              <a:rPr lang="fr-FR" dirty="0"/>
              <a:t>L’Etat veut répondre au plaidoyer des éleveurs victimes de vols répétés et cela nécessite pour CSU, une forte connectivité permettant de développer des solutions IT pour la surveillance du bétail et pour l'agriculture; (E AGRCULTURE)</a:t>
            </a:r>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930358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2800" b="1" i="1" dirty="0" smtClean="0">
                <a:solidFill>
                  <a:srgbClr val="92D050"/>
                </a:solidFill>
                <a:latin typeface="Times New Roman" panose="02020603050405020304" pitchFamily="18" charset="0"/>
                <a:cs typeface="Times New Roman" panose="02020603050405020304" pitchFamily="18" charset="0"/>
              </a:rPr>
              <a:t>4. </a:t>
            </a:r>
            <a:r>
              <a:rPr lang="fr-FR" sz="2800" b="1" i="1" dirty="0">
                <a:solidFill>
                  <a:srgbClr val="92D050"/>
                </a:solidFill>
                <a:latin typeface="Times New Roman" panose="02020603050405020304" pitchFamily="18" charset="0"/>
                <a:cs typeface="Times New Roman" panose="02020603050405020304" pitchFamily="18" charset="0"/>
              </a:rPr>
              <a:t>BILAN DE L’EXPERIENCE DE MISE EN PLACE DU SERVICE UNVERSEL DES TELECOMMUNICATIONS DANS LA REGION DE </a:t>
            </a:r>
            <a:r>
              <a:rPr lang="fr-FR" sz="2800" b="1" i="1" dirty="0" smtClean="0">
                <a:solidFill>
                  <a:srgbClr val="92D050"/>
                </a:solidFill>
                <a:latin typeface="Times New Roman" panose="02020603050405020304" pitchFamily="18" charset="0"/>
                <a:cs typeface="Times New Roman" panose="02020603050405020304" pitchFamily="18" charset="0"/>
              </a:rPr>
              <a:t>MATAM 1/3</a:t>
            </a:r>
            <a:r>
              <a:rPr lang="fr-FR" sz="2800" b="1" i="1" dirty="0">
                <a:solidFill>
                  <a:srgbClr val="92D050"/>
                </a:solidFill>
                <a:latin typeface="Times New Roman" panose="02020603050405020304" pitchFamily="18" charset="0"/>
                <a:cs typeface="Times New Roman" panose="02020603050405020304" pitchFamily="18" charset="0"/>
              </a:rPr>
              <a:t/>
            </a:r>
            <a:br>
              <a:rPr lang="fr-FR" sz="2800" b="1" i="1" dirty="0">
                <a:solidFill>
                  <a:srgbClr val="92D050"/>
                </a:solidFill>
                <a:latin typeface="Times New Roman" panose="02020603050405020304" pitchFamily="18" charset="0"/>
                <a:cs typeface="Times New Roman" panose="02020603050405020304" pitchFamily="18" charset="0"/>
              </a:rPr>
            </a:br>
            <a:endParaRPr lang="fr-FR" sz="2800" dirty="0"/>
          </a:p>
        </p:txBody>
      </p:sp>
      <p:sp>
        <p:nvSpPr>
          <p:cNvPr id="3" name="Espace réservé du contenu 2"/>
          <p:cNvSpPr>
            <a:spLocks noGrp="1"/>
          </p:cNvSpPr>
          <p:nvPr>
            <p:ph idx="1"/>
          </p:nvPr>
        </p:nvSpPr>
        <p:spPr>
          <a:xfrm>
            <a:off x="677334" y="2343151"/>
            <a:ext cx="8596668" cy="3880773"/>
          </a:xfrm>
        </p:spPr>
        <p:txBody>
          <a:bodyPr/>
          <a:lstStyle/>
          <a:p>
            <a:pPr algn="just">
              <a:lnSpc>
                <a:spcPct val="150000"/>
              </a:lnSpc>
            </a:pPr>
            <a:r>
              <a:rPr lang="fr-FR" sz="2000" dirty="0">
                <a:solidFill>
                  <a:schemeClr val="tx1"/>
                </a:solidFill>
                <a:latin typeface="Times New Roman" panose="02020603050405020304" pitchFamily="18" charset="0"/>
                <a:cs typeface="Times New Roman" panose="02020603050405020304" pitchFamily="18" charset="0"/>
              </a:rPr>
              <a:t>Le réseau que nous avons construit avec un déploiement, aujourd’hui intégral, nous permet de fournir aux populations de la zone cible une panoplie complète </a:t>
            </a:r>
            <a:r>
              <a:rPr lang="fr-FR" sz="2000" dirty="0" smtClean="0">
                <a:solidFill>
                  <a:schemeClr val="tx1"/>
                </a:solidFill>
                <a:latin typeface="Times New Roman" panose="02020603050405020304" pitchFamily="18" charset="0"/>
                <a:cs typeface="Times New Roman" panose="02020603050405020304" pitchFamily="18" charset="0"/>
              </a:rPr>
              <a:t>des </a:t>
            </a:r>
            <a:r>
              <a:rPr lang="fr-FR" sz="2000" dirty="0">
                <a:solidFill>
                  <a:schemeClr val="tx1"/>
                </a:solidFill>
                <a:latin typeface="Times New Roman" panose="02020603050405020304" pitchFamily="18" charset="0"/>
                <a:cs typeface="Times New Roman" panose="02020603050405020304" pitchFamily="18" charset="0"/>
              </a:rPr>
              <a:t>différents services de télécommunications (voix, données et services à valeur ajoutée). </a:t>
            </a:r>
            <a:endParaRPr lang="fr-FR" sz="2000" dirty="0" smtClean="0">
              <a:solidFill>
                <a:schemeClr val="tx1"/>
              </a:solidFill>
              <a:latin typeface="Times New Roman" panose="02020603050405020304" pitchFamily="18" charset="0"/>
              <a:cs typeface="Times New Roman" panose="02020603050405020304" pitchFamily="18" charset="0"/>
            </a:endParaRPr>
          </a:p>
          <a:p>
            <a:endParaRPr lang="fr-FR" sz="2000" b="1" dirty="0" smtClean="0">
              <a:solidFill>
                <a:schemeClr val="tx1"/>
              </a:solidFill>
              <a:latin typeface="Times New Roman" panose="02020603050405020304" pitchFamily="18" charset="0"/>
              <a:cs typeface="Times New Roman" panose="02020603050405020304" pitchFamily="18" charset="0"/>
            </a:endParaRPr>
          </a:p>
          <a:p>
            <a:endParaRPr lang="fr-FR" sz="2000" b="1" dirty="0" smtClean="0">
              <a:solidFill>
                <a:schemeClr val="tx1"/>
              </a:solidFill>
              <a:latin typeface="Times New Roman" panose="02020603050405020304" pitchFamily="18" charset="0"/>
              <a:cs typeface="Times New Roman" panose="02020603050405020304" pitchFamily="18" charset="0"/>
            </a:endParaRPr>
          </a:p>
          <a:p>
            <a:endParaRPr lang="fr-FR" b="1" dirty="0">
              <a:solidFill>
                <a:srgbClr val="92D050"/>
              </a:solidFill>
              <a:latin typeface="Times New Roman" panose="02020603050405020304" pitchFamily="18" charset="0"/>
              <a:cs typeface="Times New Roman" panose="02020603050405020304" pitchFamily="18" charset="0"/>
            </a:endParaRPr>
          </a:p>
          <a:p>
            <a:endParaRPr lang="fr-FR" dirty="0"/>
          </a:p>
        </p:txBody>
      </p:sp>
      <p:sp>
        <p:nvSpPr>
          <p:cNvPr id="4" name="Espace réservé du pied de page 3"/>
          <p:cNvSpPr>
            <a:spLocks noGrp="1"/>
          </p:cNvSpPr>
          <p:nvPr>
            <p:ph type="ftr" sz="quarter" idx="11"/>
          </p:nvPr>
        </p:nvSpPr>
        <p:spPr>
          <a:xfrm>
            <a:off x="677333" y="6041362"/>
            <a:ext cx="9596219" cy="365125"/>
          </a:xfrm>
        </p:spPr>
        <p:txBody>
          <a:bodyPr/>
          <a:lstStyle/>
          <a:p>
            <a:r>
              <a:rPr lang="fr-FR" sz="1600" b="1" i="1">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a:latin typeface="Times New Roman" panose="02020603050405020304" pitchFamily="18" charset="0"/>
              <a:cs typeface="Times New Roman" panose="02020603050405020304" pitchFamily="18" charset="0"/>
            </a:endParaRPr>
          </a:p>
          <a:p>
            <a:r>
              <a:rPr lang="fr-FR" sz="1600" b="1">
                <a:latin typeface="Times New Roman" panose="02020603050405020304" pitchFamily="18" charset="0"/>
                <a:cs typeface="Times New Roman" panose="02020603050405020304" pitchFamily="18" charset="0"/>
              </a:rPr>
              <a:t>Présentation proposée par :   Le </a:t>
            </a:r>
            <a:r>
              <a:rPr lang="fr-FR" sz="1600" b="1">
                <a:solidFill>
                  <a:srgbClr val="92D050"/>
                </a:solidFill>
                <a:latin typeface="Times New Roman" panose="02020603050405020304" pitchFamily="18" charset="0"/>
                <a:cs typeface="Times New Roman" panose="02020603050405020304" pitchFamily="18" charset="0"/>
              </a:rPr>
              <a:t>C</a:t>
            </a:r>
            <a:r>
              <a:rPr lang="fr-FR" sz="1600" b="1">
                <a:latin typeface="Times New Roman" panose="02020603050405020304" pitchFamily="18" charset="0"/>
                <a:cs typeface="Times New Roman" panose="02020603050405020304" pitchFamily="18" charset="0"/>
              </a:rPr>
              <a:t>onsortium du </a:t>
            </a:r>
            <a:r>
              <a:rPr lang="fr-FR" sz="1600" b="1">
                <a:solidFill>
                  <a:srgbClr val="92D050"/>
                </a:solidFill>
                <a:latin typeface="Times New Roman" panose="02020603050405020304" pitchFamily="18" charset="0"/>
                <a:cs typeface="Times New Roman" panose="02020603050405020304" pitchFamily="18" charset="0"/>
              </a:rPr>
              <a:t>S</a:t>
            </a:r>
            <a:r>
              <a:rPr lang="fr-FR" sz="1600" b="1">
                <a:latin typeface="Times New Roman" panose="02020603050405020304" pitchFamily="18" charset="0"/>
                <a:cs typeface="Times New Roman" panose="02020603050405020304" pitchFamily="18" charset="0"/>
              </a:rPr>
              <a:t>ervice </a:t>
            </a:r>
            <a:r>
              <a:rPr lang="fr-FR" sz="1600" b="1">
                <a:solidFill>
                  <a:srgbClr val="92D050"/>
                </a:solidFill>
                <a:latin typeface="Times New Roman" panose="02020603050405020304" pitchFamily="18" charset="0"/>
                <a:cs typeface="Times New Roman" panose="02020603050405020304" pitchFamily="18" charset="0"/>
              </a:rPr>
              <a:t>U</a:t>
            </a:r>
            <a:r>
              <a:rPr lang="fr-FR" sz="1600" b="1">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13</a:t>
            </a:fld>
            <a:endParaRPr lang="en-US" sz="3200" dirty="0"/>
          </a:p>
        </p:txBody>
      </p:sp>
    </p:spTree>
    <p:extLst>
      <p:ext uri="{BB962C8B-B14F-4D97-AF65-F5344CB8AC3E}">
        <p14:creationId xmlns:p14="http://schemas.microsoft.com/office/powerpoint/2010/main" val="4251199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2800" b="1" i="1" dirty="0" smtClean="0">
                <a:solidFill>
                  <a:srgbClr val="92D050"/>
                </a:solidFill>
                <a:latin typeface="Times New Roman" panose="02020603050405020304" pitchFamily="18" charset="0"/>
                <a:cs typeface="Times New Roman" panose="02020603050405020304" pitchFamily="18" charset="0"/>
              </a:rPr>
              <a:t>4. </a:t>
            </a:r>
            <a:r>
              <a:rPr lang="fr-FR" sz="2800" b="1" i="1" dirty="0">
                <a:solidFill>
                  <a:srgbClr val="92D050"/>
                </a:solidFill>
                <a:latin typeface="Times New Roman" panose="02020603050405020304" pitchFamily="18" charset="0"/>
                <a:cs typeface="Times New Roman" panose="02020603050405020304" pitchFamily="18" charset="0"/>
              </a:rPr>
              <a:t>BILAN DE L’EXPERIENCE DE MISE EN PLACE DU SERVICE UNVERSEL DES TELECOMMUNICATIONS DANS LA REGION DE </a:t>
            </a:r>
            <a:r>
              <a:rPr lang="fr-FR" sz="2800" b="1" i="1" dirty="0" smtClean="0">
                <a:solidFill>
                  <a:srgbClr val="92D050"/>
                </a:solidFill>
                <a:latin typeface="Times New Roman" panose="02020603050405020304" pitchFamily="18" charset="0"/>
                <a:cs typeface="Times New Roman" panose="02020603050405020304" pitchFamily="18" charset="0"/>
              </a:rPr>
              <a:t>MATAM 2/3</a:t>
            </a:r>
            <a:endParaRPr lang="fr-FR" sz="2800" dirty="0"/>
          </a:p>
        </p:txBody>
      </p:sp>
      <p:sp>
        <p:nvSpPr>
          <p:cNvPr id="3" name="Espace réservé du contenu 2"/>
          <p:cNvSpPr>
            <a:spLocks noGrp="1"/>
          </p:cNvSpPr>
          <p:nvPr>
            <p:ph idx="1"/>
          </p:nvPr>
        </p:nvSpPr>
        <p:spPr>
          <a:xfrm>
            <a:off x="677334" y="2774543"/>
            <a:ext cx="8596668" cy="3880773"/>
          </a:xfrm>
        </p:spPr>
        <p:txBody>
          <a:bodyPr/>
          <a:lstStyle/>
          <a:p>
            <a:pPr marL="0" indent="0" algn="just">
              <a:buNone/>
            </a:pPr>
            <a:r>
              <a:rPr lang="fr-BE" sz="2000" dirty="0">
                <a:solidFill>
                  <a:schemeClr val="tx1"/>
                </a:solidFill>
                <a:latin typeface="Times New Roman" pitchFamily="18" charset="0"/>
                <a:cs typeface="Times New Roman" pitchFamily="18" charset="0"/>
              </a:rPr>
              <a:t>L</a:t>
            </a:r>
            <a:r>
              <a:rPr lang="fr-BE" sz="2000" dirty="0" smtClean="0">
                <a:solidFill>
                  <a:schemeClr val="tx1"/>
                </a:solidFill>
                <a:latin typeface="Times New Roman" pitchFamily="18" charset="0"/>
                <a:cs typeface="Times New Roman" pitchFamily="18" charset="0"/>
              </a:rPr>
              <a:t>e </a:t>
            </a:r>
            <a:r>
              <a:rPr lang="fr-BE" sz="2000" dirty="0">
                <a:solidFill>
                  <a:schemeClr val="tx1"/>
                </a:solidFill>
                <a:latin typeface="Times New Roman" pitchFamily="18" charset="0"/>
                <a:cs typeface="Times New Roman" pitchFamily="18" charset="0"/>
              </a:rPr>
              <a:t>nombre de sites </a:t>
            </a:r>
            <a:r>
              <a:rPr lang="fr-BE" sz="2000" dirty="0" smtClean="0">
                <a:solidFill>
                  <a:schemeClr val="tx1"/>
                </a:solidFill>
                <a:latin typeface="Times New Roman" pitchFamily="18" charset="0"/>
                <a:cs typeface="Times New Roman" pitchFamily="18" charset="0"/>
              </a:rPr>
              <a:t>mentionnés </a:t>
            </a:r>
            <a:r>
              <a:rPr lang="fr-BE" sz="2000" dirty="0">
                <a:solidFill>
                  <a:schemeClr val="tx1"/>
                </a:solidFill>
                <a:latin typeface="Times New Roman" pitchFamily="18" charset="0"/>
                <a:cs typeface="Times New Roman" pitchFamily="18" charset="0"/>
              </a:rPr>
              <a:t>dans les termes de référence de l’ARTP fait état de 166 villages à déployer. Au décompte nous n’avons que 161 villages à cause des répétitions </a:t>
            </a:r>
            <a:r>
              <a:rPr lang="fr-BE" sz="2000" dirty="0" smtClean="0">
                <a:solidFill>
                  <a:schemeClr val="tx1"/>
                </a:solidFill>
                <a:latin typeface="Times New Roman" pitchFamily="18" charset="0"/>
                <a:cs typeface="Times New Roman" pitchFamily="18" charset="0"/>
              </a:rPr>
              <a:t>de cinq (5) villages,</a:t>
            </a:r>
            <a:endParaRPr lang="fr-BE" sz="2000" dirty="0" smtClean="0">
              <a:solidFill>
                <a:srgbClr val="FF0000"/>
              </a:solidFill>
              <a:latin typeface="Times New Roman" pitchFamily="18" charset="0"/>
              <a:cs typeface="Times New Roman" pitchFamily="18" charset="0"/>
            </a:endParaRPr>
          </a:p>
          <a:p>
            <a:pPr marL="0" indent="0" algn="just">
              <a:buNone/>
            </a:pPr>
            <a:r>
              <a:rPr lang="fr-BE" sz="2000" dirty="0" smtClean="0">
                <a:solidFill>
                  <a:schemeClr val="tx1"/>
                </a:solidFill>
                <a:latin typeface="Times New Roman" pitchFamily="18" charset="0"/>
                <a:cs typeface="Times New Roman" pitchFamily="18" charset="0"/>
              </a:rPr>
              <a:t>Par </a:t>
            </a:r>
            <a:r>
              <a:rPr lang="fr-BE" sz="2000" dirty="0">
                <a:solidFill>
                  <a:schemeClr val="tx1"/>
                </a:solidFill>
                <a:latin typeface="Times New Roman" pitchFamily="18" charset="0"/>
                <a:cs typeface="Times New Roman" pitchFamily="18" charset="0"/>
              </a:rPr>
              <a:t>ailleurs, et pour des raisons de densité démographique , nous avons ajouté cinquante-six (56) villages sur la liste de l</a:t>
            </a:r>
            <a:r>
              <a:rPr lang="fr-BE" sz="2000" dirty="0" smtClean="0">
                <a:solidFill>
                  <a:schemeClr val="tx1"/>
                </a:solidFill>
                <a:latin typeface="Times New Roman" pitchFamily="18" charset="0"/>
                <a:cs typeface="Times New Roman" pitchFamily="18" charset="0"/>
              </a:rPr>
              <a:t>’ARTP. </a:t>
            </a:r>
          </a:p>
          <a:p>
            <a:pPr marL="0" indent="0" algn="just">
              <a:buNone/>
            </a:pPr>
            <a:r>
              <a:rPr lang="fr-FR" sz="2000" dirty="0" smtClean="0">
                <a:solidFill>
                  <a:schemeClr val="tx1"/>
                </a:solidFill>
                <a:latin typeface="Times New Roman" pitchFamily="18" charset="0"/>
                <a:cs typeface="Times New Roman" pitchFamily="18" charset="0"/>
              </a:rPr>
              <a:t>Aujourd’hui </a:t>
            </a:r>
            <a:r>
              <a:rPr lang="fr-FR" sz="2000" dirty="0">
                <a:solidFill>
                  <a:schemeClr val="tx1"/>
                </a:solidFill>
                <a:latin typeface="Times New Roman" pitchFamily="18" charset="0"/>
                <a:cs typeface="Times New Roman" pitchFamily="18" charset="0"/>
              </a:rPr>
              <a:t>nous sommes à deux cents </a:t>
            </a:r>
            <a:r>
              <a:rPr lang="fr-FR" sz="2000" dirty="0" smtClean="0">
                <a:solidFill>
                  <a:schemeClr val="tx1"/>
                </a:solidFill>
                <a:latin typeface="Times New Roman" pitchFamily="18" charset="0"/>
                <a:cs typeface="Times New Roman" pitchFamily="18" charset="0"/>
              </a:rPr>
              <a:t>dix sept </a:t>
            </a:r>
            <a:r>
              <a:rPr lang="fr-FR" sz="2000" dirty="0">
                <a:solidFill>
                  <a:schemeClr val="tx1"/>
                </a:solidFill>
                <a:latin typeface="Times New Roman" pitchFamily="18" charset="0"/>
                <a:cs typeface="Times New Roman" pitchFamily="18" charset="0"/>
              </a:rPr>
              <a:t>(</a:t>
            </a:r>
            <a:r>
              <a:rPr lang="fr-FR" sz="2000" dirty="0" smtClean="0">
                <a:solidFill>
                  <a:schemeClr val="tx1"/>
                </a:solidFill>
                <a:latin typeface="Times New Roman" pitchFamily="18" charset="0"/>
                <a:cs typeface="Times New Roman" pitchFamily="18" charset="0"/>
              </a:rPr>
              <a:t>217</a:t>
            </a:r>
            <a:r>
              <a:rPr lang="fr-FR" sz="2000" dirty="0">
                <a:solidFill>
                  <a:schemeClr val="tx1"/>
                </a:solidFill>
                <a:latin typeface="Times New Roman" pitchFamily="18" charset="0"/>
                <a:cs typeface="Times New Roman" pitchFamily="18" charset="0"/>
              </a:rPr>
              <a:t>) villages déployés dans la région de </a:t>
            </a:r>
            <a:r>
              <a:rPr lang="fr-FR" sz="2000" dirty="0" smtClean="0">
                <a:solidFill>
                  <a:schemeClr val="tx1"/>
                </a:solidFill>
                <a:latin typeface="Times New Roman" pitchFamily="18" charset="0"/>
                <a:cs typeface="Times New Roman" pitchFamily="18" charset="0"/>
              </a:rPr>
              <a:t>Matam contre Cent soixante six</a:t>
            </a:r>
            <a:r>
              <a:rPr lang="fr-FR" sz="2000" b="1" dirty="0" smtClean="0">
                <a:solidFill>
                  <a:schemeClr val="tx1"/>
                </a:solidFill>
                <a:latin typeface="Times New Roman" panose="02020603050405020304" pitchFamily="18" charset="0"/>
                <a:cs typeface="Times New Roman" panose="02020603050405020304" pitchFamily="18" charset="0"/>
              </a:rPr>
              <a:t> (166 ) inscrits dans le cahier de charge de l’ARTP soit un taux d’engagement patriotique de 135 % . </a:t>
            </a:r>
            <a:endParaRPr lang="fr-FR" sz="2000" b="1" dirty="0">
              <a:solidFill>
                <a:srgbClr val="92D050"/>
              </a:solidFill>
              <a:latin typeface="Times New Roman" panose="02020603050405020304" pitchFamily="18" charset="0"/>
              <a:cs typeface="Times New Roman" panose="02020603050405020304" pitchFamily="18" charset="0"/>
            </a:endParaRPr>
          </a:p>
          <a:p>
            <a:endParaRPr lang="fr-FR" dirty="0"/>
          </a:p>
        </p:txBody>
      </p:sp>
      <p:sp>
        <p:nvSpPr>
          <p:cNvPr id="4" name="Espace réservé du pied de page 3"/>
          <p:cNvSpPr>
            <a:spLocks noGrp="1"/>
          </p:cNvSpPr>
          <p:nvPr>
            <p:ph type="ftr" sz="quarter" idx="11"/>
          </p:nvPr>
        </p:nvSpPr>
        <p:spPr>
          <a:xfrm>
            <a:off x="677333" y="6041362"/>
            <a:ext cx="9771031" cy="365125"/>
          </a:xfrm>
        </p:spPr>
        <p:txBody>
          <a:bodyPr/>
          <a:lstStyle/>
          <a:p>
            <a:r>
              <a:rPr lang="fr-FR" sz="1600" b="1" i="1">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a:latin typeface="Times New Roman" panose="02020603050405020304" pitchFamily="18" charset="0"/>
              <a:cs typeface="Times New Roman" panose="02020603050405020304" pitchFamily="18" charset="0"/>
            </a:endParaRPr>
          </a:p>
          <a:p>
            <a:r>
              <a:rPr lang="fr-FR" sz="1600" b="1">
                <a:latin typeface="Times New Roman" panose="02020603050405020304" pitchFamily="18" charset="0"/>
                <a:cs typeface="Times New Roman" panose="02020603050405020304" pitchFamily="18" charset="0"/>
              </a:rPr>
              <a:t>Présentation proposée par :   Le </a:t>
            </a:r>
            <a:r>
              <a:rPr lang="fr-FR" sz="1600" b="1">
                <a:solidFill>
                  <a:srgbClr val="92D050"/>
                </a:solidFill>
                <a:latin typeface="Times New Roman" panose="02020603050405020304" pitchFamily="18" charset="0"/>
                <a:cs typeface="Times New Roman" panose="02020603050405020304" pitchFamily="18" charset="0"/>
              </a:rPr>
              <a:t>C</a:t>
            </a:r>
            <a:r>
              <a:rPr lang="fr-FR" sz="1600" b="1">
                <a:latin typeface="Times New Roman" panose="02020603050405020304" pitchFamily="18" charset="0"/>
                <a:cs typeface="Times New Roman" panose="02020603050405020304" pitchFamily="18" charset="0"/>
              </a:rPr>
              <a:t>onsortium du </a:t>
            </a:r>
            <a:r>
              <a:rPr lang="fr-FR" sz="1600" b="1">
                <a:solidFill>
                  <a:srgbClr val="92D050"/>
                </a:solidFill>
                <a:latin typeface="Times New Roman" panose="02020603050405020304" pitchFamily="18" charset="0"/>
                <a:cs typeface="Times New Roman" panose="02020603050405020304" pitchFamily="18" charset="0"/>
              </a:rPr>
              <a:t>S</a:t>
            </a:r>
            <a:r>
              <a:rPr lang="fr-FR" sz="1600" b="1">
                <a:latin typeface="Times New Roman" panose="02020603050405020304" pitchFamily="18" charset="0"/>
                <a:cs typeface="Times New Roman" panose="02020603050405020304" pitchFamily="18" charset="0"/>
              </a:rPr>
              <a:t>ervice </a:t>
            </a:r>
            <a:r>
              <a:rPr lang="fr-FR" sz="1600" b="1">
                <a:solidFill>
                  <a:srgbClr val="92D050"/>
                </a:solidFill>
                <a:latin typeface="Times New Roman" panose="02020603050405020304" pitchFamily="18" charset="0"/>
                <a:cs typeface="Times New Roman" panose="02020603050405020304" pitchFamily="18" charset="0"/>
              </a:rPr>
              <a:t>U</a:t>
            </a:r>
            <a:r>
              <a:rPr lang="fr-FR" sz="1600" b="1">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14</a:t>
            </a:fld>
            <a:endParaRPr lang="en-US" sz="3200" dirty="0"/>
          </a:p>
        </p:txBody>
      </p:sp>
    </p:spTree>
    <p:extLst>
      <p:ext uri="{BB962C8B-B14F-4D97-AF65-F5344CB8AC3E}">
        <p14:creationId xmlns:p14="http://schemas.microsoft.com/office/powerpoint/2010/main" val="3716945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700" b="1" i="1" dirty="0">
                <a:solidFill>
                  <a:srgbClr val="92D050"/>
                </a:solidFill>
                <a:latin typeface="Times New Roman" panose="02020603050405020304" pitchFamily="18" charset="0"/>
                <a:cs typeface="Times New Roman" panose="02020603050405020304" pitchFamily="18" charset="0"/>
              </a:rPr>
              <a:t>4</a:t>
            </a:r>
            <a:r>
              <a:rPr lang="fr-FR" sz="2700" b="1" i="1" dirty="0" smtClean="0">
                <a:solidFill>
                  <a:srgbClr val="92D050"/>
                </a:solidFill>
                <a:latin typeface="Times New Roman" panose="02020603050405020304" pitchFamily="18" charset="0"/>
                <a:cs typeface="Times New Roman" panose="02020603050405020304" pitchFamily="18" charset="0"/>
              </a:rPr>
              <a:t>. </a:t>
            </a:r>
            <a:r>
              <a:rPr lang="fr-FR" sz="2700" b="1" i="1" dirty="0">
                <a:solidFill>
                  <a:srgbClr val="92D050"/>
                </a:solidFill>
                <a:latin typeface="Times New Roman" panose="02020603050405020304" pitchFamily="18" charset="0"/>
                <a:cs typeface="Times New Roman" panose="02020603050405020304" pitchFamily="18" charset="0"/>
              </a:rPr>
              <a:t>BILAN DE L’EXPERIENCE DE MISE EN PLACE DU SERVICE UNVERSEL DES TELECOMMUNICATIONS DANS LA REGION DE MATAM </a:t>
            </a:r>
            <a:r>
              <a:rPr lang="fr-FR" sz="2700" b="1" i="1" dirty="0" smtClean="0">
                <a:solidFill>
                  <a:srgbClr val="92D050"/>
                </a:solidFill>
                <a:latin typeface="Times New Roman" panose="02020603050405020304" pitchFamily="18" charset="0"/>
                <a:cs typeface="Times New Roman" panose="02020603050405020304" pitchFamily="18" charset="0"/>
              </a:rPr>
              <a:t>3/3</a:t>
            </a:r>
            <a:r>
              <a:rPr lang="fr-FR" b="1" dirty="0">
                <a:solidFill>
                  <a:schemeClr val="tx1"/>
                </a:solidFill>
                <a:latin typeface="Times New Roman" panose="02020603050405020304" pitchFamily="18" charset="0"/>
                <a:cs typeface="Times New Roman" panose="02020603050405020304" pitchFamily="18" charset="0"/>
              </a:rPr>
              <a:t/>
            </a:r>
            <a:br>
              <a:rPr lang="fr-FR" b="1" dirty="0">
                <a:solidFill>
                  <a:schemeClr val="tx1"/>
                </a:solidFill>
                <a:latin typeface="Times New Roman" panose="02020603050405020304" pitchFamily="18" charset="0"/>
                <a:cs typeface="Times New Roman" panose="02020603050405020304" pitchFamily="18" charset="0"/>
              </a:rPr>
            </a:br>
            <a:endParaRPr lang="fr-FR"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308414875"/>
              </p:ext>
            </p:extLst>
          </p:nvPr>
        </p:nvGraphicFramePr>
        <p:xfrm>
          <a:off x="500554" y="3263248"/>
          <a:ext cx="8950228" cy="2265399"/>
        </p:xfrm>
        <a:graphic>
          <a:graphicData uri="http://schemas.openxmlformats.org/drawingml/2006/table">
            <a:tbl>
              <a:tblPr firstRow="1" bandRow="1">
                <a:tableStyleId>{5C22544A-7EE6-4342-B048-85BDC9FD1C3A}</a:tableStyleId>
              </a:tblPr>
              <a:tblGrid>
                <a:gridCol w="1278604">
                  <a:extLst>
                    <a:ext uri="{9D8B030D-6E8A-4147-A177-3AD203B41FA5}">
                      <a16:colId xmlns="" xmlns:a16="http://schemas.microsoft.com/office/drawing/2014/main" val="3000260347"/>
                    </a:ext>
                  </a:extLst>
                </a:gridCol>
                <a:gridCol w="1278604">
                  <a:extLst>
                    <a:ext uri="{9D8B030D-6E8A-4147-A177-3AD203B41FA5}">
                      <a16:colId xmlns="" xmlns:a16="http://schemas.microsoft.com/office/drawing/2014/main" val="2559375100"/>
                    </a:ext>
                  </a:extLst>
                </a:gridCol>
                <a:gridCol w="1278604">
                  <a:extLst>
                    <a:ext uri="{9D8B030D-6E8A-4147-A177-3AD203B41FA5}">
                      <a16:colId xmlns="" xmlns:a16="http://schemas.microsoft.com/office/drawing/2014/main" val="3730690668"/>
                    </a:ext>
                  </a:extLst>
                </a:gridCol>
                <a:gridCol w="1278604">
                  <a:extLst>
                    <a:ext uri="{9D8B030D-6E8A-4147-A177-3AD203B41FA5}">
                      <a16:colId xmlns="" xmlns:a16="http://schemas.microsoft.com/office/drawing/2014/main" val="249649807"/>
                    </a:ext>
                  </a:extLst>
                </a:gridCol>
                <a:gridCol w="1278604">
                  <a:extLst>
                    <a:ext uri="{9D8B030D-6E8A-4147-A177-3AD203B41FA5}">
                      <a16:colId xmlns="" xmlns:a16="http://schemas.microsoft.com/office/drawing/2014/main" val="114790838"/>
                    </a:ext>
                  </a:extLst>
                </a:gridCol>
                <a:gridCol w="1278604">
                  <a:extLst>
                    <a:ext uri="{9D8B030D-6E8A-4147-A177-3AD203B41FA5}">
                      <a16:colId xmlns="" xmlns:a16="http://schemas.microsoft.com/office/drawing/2014/main" val="3205999224"/>
                    </a:ext>
                  </a:extLst>
                </a:gridCol>
                <a:gridCol w="1278604">
                  <a:extLst>
                    <a:ext uri="{9D8B030D-6E8A-4147-A177-3AD203B41FA5}">
                      <a16:colId xmlns="" xmlns:a16="http://schemas.microsoft.com/office/drawing/2014/main" val="3630331422"/>
                    </a:ext>
                  </a:extLst>
                </a:gridCol>
              </a:tblGrid>
              <a:tr h="1299771">
                <a:tc>
                  <a:txBody>
                    <a:bodyPr/>
                    <a:lstStyle/>
                    <a:p>
                      <a:r>
                        <a:rPr lang="fr-FR" dirty="0" smtClean="0"/>
                        <a:t>Sites Inscrits</a:t>
                      </a:r>
                      <a:endParaRPr lang="fr-FR" dirty="0"/>
                    </a:p>
                  </a:txBody>
                  <a:tcPr/>
                </a:tc>
                <a:tc>
                  <a:txBody>
                    <a:bodyPr/>
                    <a:lstStyle/>
                    <a:p>
                      <a:r>
                        <a:rPr lang="fr-FR" dirty="0" smtClean="0"/>
                        <a:t>Sites répétés</a:t>
                      </a:r>
                      <a:endParaRPr lang="fr-FR" dirty="0"/>
                    </a:p>
                  </a:txBody>
                  <a:tcPr/>
                </a:tc>
                <a:tc>
                  <a:txBody>
                    <a:bodyPr/>
                    <a:lstStyle/>
                    <a:p>
                      <a:r>
                        <a:rPr lang="fr-FR" dirty="0" smtClean="0"/>
                        <a:t>Sites effectivement inscrits et Déployés</a:t>
                      </a:r>
                      <a:endParaRPr lang="fr-FR" dirty="0"/>
                    </a:p>
                  </a:txBody>
                  <a:tcPr/>
                </a:tc>
                <a:tc>
                  <a:txBody>
                    <a:bodyPr/>
                    <a:lstStyle/>
                    <a:p>
                      <a:r>
                        <a:rPr lang="fr-FR" dirty="0" smtClean="0"/>
                        <a:t>% de déploiement sur site inscrits</a:t>
                      </a:r>
                      <a:endParaRPr lang="fr-FR" dirty="0"/>
                    </a:p>
                  </a:txBody>
                  <a:tcPr/>
                </a:tc>
                <a:tc>
                  <a:txBody>
                    <a:bodyPr/>
                    <a:lstStyle/>
                    <a:p>
                      <a:r>
                        <a:rPr lang="fr-FR" dirty="0" smtClean="0"/>
                        <a:t>Sites Ajoutés</a:t>
                      </a:r>
                      <a:endParaRPr lang="fr-FR" dirty="0"/>
                    </a:p>
                  </a:txBody>
                  <a:tcPr/>
                </a:tc>
                <a:tc>
                  <a:txBody>
                    <a:bodyPr/>
                    <a:lstStyle/>
                    <a:p>
                      <a:r>
                        <a:rPr lang="fr-FR" dirty="0" smtClean="0"/>
                        <a:t>Total des sites déployés</a:t>
                      </a:r>
                      <a:endParaRPr lang="fr-FR" dirty="0"/>
                    </a:p>
                  </a:txBody>
                  <a:tcPr/>
                </a:tc>
                <a:tc>
                  <a:txBody>
                    <a:bodyPr/>
                    <a:lstStyle/>
                    <a:p>
                      <a:r>
                        <a:rPr lang="fr-FR" dirty="0" smtClean="0"/>
                        <a:t>Taux de déploiement total</a:t>
                      </a:r>
                      <a:endParaRPr lang="fr-FR" dirty="0"/>
                    </a:p>
                  </a:txBody>
                  <a:tcPr/>
                </a:tc>
                <a:extLst>
                  <a:ext uri="{0D108BD9-81ED-4DB2-BD59-A6C34878D82A}">
                    <a16:rowId xmlns="" xmlns:a16="http://schemas.microsoft.com/office/drawing/2014/main" val="3596306308"/>
                  </a:ext>
                </a:extLst>
              </a:tr>
              <a:tr h="802359">
                <a:tc>
                  <a:txBody>
                    <a:bodyPr/>
                    <a:lstStyle/>
                    <a:p>
                      <a:pPr algn="ctr"/>
                      <a:r>
                        <a:rPr lang="fr-FR" sz="2000" b="1" dirty="0" smtClean="0"/>
                        <a:t>166</a:t>
                      </a:r>
                      <a:endParaRPr lang="fr-FR" sz="2000" b="1" dirty="0"/>
                    </a:p>
                  </a:txBody>
                  <a:tcPr/>
                </a:tc>
                <a:tc>
                  <a:txBody>
                    <a:bodyPr/>
                    <a:lstStyle/>
                    <a:p>
                      <a:pPr algn="ctr"/>
                      <a:r>
                        <a:rPr lang="fr-FR" sz="2000" b="1" dirty="0" smtClean="0"/>
                        <a:t>5</a:t>
                      </a:r>
                      <a:endParaRPr lang="fr-FR" sz="2000" b="1" dirty="0"/>
                    </a:p>
                  </a:txBody>
                  <a:tcPr/>
                </a:tc>
                <a:tc>
                  <a:txBody>
                    <a:bodyPr/>
                    <a:lstStyle/>
                    <a:p>
                      <a:pPr algn="ctr"/>
                      <a:r>
                        <a:rPr lang="fr-FR" sz="2000" b="1" dirty="0" smtClean="0"/>
                        <a:t>161</a:t>
                      </a:r>
                      <a:endParaRPr lang="fr-FR" sz="2000" b="1" dirty="0"/>
                    </a:p>
                  </a:txBody>
                  <a:tcPr/>
                </a:tc>
                <a:tc>
                  <a:txBody>
                    <a:bodyPr/>
                    <a:lstStyle/>
                    <a:p>
                      <a:pPr algn="ctr"/>
                      <a:r>
                        <a:rPr lang="fr-FR" sz="2000" b="1" dirty="0" smtClean="0"/>
                        <a:t>100</a:t>
                      </a:r>
                      <a:endParaRPr lang="fr-FR" sz="2000" b="1" dirty="0"/>
                    </a:p>
                  </a:txBody>
                  <a:tcPr/>
                </a:tc>
                <a:tc>
                  <a:txBody>
                    <a:bodyPr/>
                    <a:lstStyle/>
                    <a:p>
                      <a:pPr algn="ctr"/>
                      <a:r>
                        <a:rPr lang="fr-FR" sz="2000" b="1" dirty="0" smtClean="0"/>
                        <a:t>56</a:t>
                      </a:r>
                      <a:endParaRPr lang="fr-FR" sz="2000" b="1" dirty="0"/>
                    </a:p>
                  </a:txBody>
                  <a:tcPr/>
                </a:tc>
                <a:tc>
                  <a:txBody>
                    <a:bodyPr/>
                    <a:lstStyle/>
                    <a:p>
                      <a:pPr algn="ctr"/>
                      <a:r>
                        <a:rPr lang="fr-FR" sz="2000" b="1" dirty="0" smtClean="0"/>
                        <a:t>217</a:t>
                      </a:r>
                      <a:endParaRPr lang="fr-FR" sz="2000" b="1" dirty="0"/>
                    </a:p>
                  </a:txBody>
                  <a:tcPr/>
                </a:tc>
                <a:tc>
                  <a:txBody>
                    <a:bodyPr/>
                    <a:lstStyle/>
                    <a:p>
                      <a:pPr algn="ctr"/>
                      <a:r>
                        <a:rPr lang="fr-FR" sz="2000" b="1" dirty="0" smtClean="0"/>
                        <a:t>135</a:t>
                      </a:r>
                      <a:r>
                        <a:rPr lang="fr-FR" sz="2000" b="1" baseline="0" dirty="0" smtClean="0"/>
                        <a:t> %</a:t>
                      </a:r>
                      <a:endParaRPr lang="fr-FR" sz="2000" b="1" dirty="0"/>
                    </a:p>
                  </a:txBody>
                  <a:tcPr/>
                </a:tc>
                <a:extLst>
                  <a:ext uri="{0D108BD9-81ED-4DB2-BD59-A6C34878D82A}">
                    <a16:rowId xmlns="" xmlns:a16="http://schemas.microsoft.com/office/drawing/2014/main" val="1716333052"/>
                  </a:ext>
                </a:extLst>
              </a:tr>
            </a:tbl>
          </a:graphicData>
        </a:graphic>
      </p:graphicFrame>
      <p:sp>
        <p:nvSpPr>
          <p:cNvPr id="4" name="Espace réservé du pied de page 3"/>
          <p:cNvSpPr>
            <a:spLocks noGrp="1"/>
          </p:cNvSpPr>
          <p:nvPr>
            <p:ph type="ftr" sz="quarter" idx="11"/>
          </p:nvPr>
        </p:nvSpPr>
        <p:spPr>
          <a:xfrm>
            <a:off x="677334" y="6041362"/>
            <a:ext cx="9179360" cy="365125"/>
          </a:xfrm>
        </p:spPr>
        <p:txBody>
          <a:bodyPr/>
          <a:lstStyle/>
          <a:p>
            <a:r>
              <a:rPr lang="fr-FR" sz="1600" b="1" i="1" dirty="0">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dirty="0">
              <a:latin typeface="Times New Roman" panose="02020603050405020304" pitchFamily="18" charset="0"/>
              <a:cs typeface="Times New Roman" panose="02020603050405020304" pitchFamily="18" charset="0"/>
            </a:endParaRPr>
          </a:p>
          <a:p>
            <a:r>
              <a:rPr lang="fr-FR" sz="1600" b="1" dirty="0">
                <a:latin typeface="Times New Roman" panose="02020603050405020304" pitchFamily="18" charset="0"/>
                <a:cs typeface="Times New Roman" panose="02020603050405020304" pitchFamily="18" charset="0"/>
              </a:rPr>
              <a:t>Présentation proposée par :   Le </a:t>
            </a:r>
            <a:r>
              <a:rPr lang="fr-FR" sz="1600" b="1" dirty="0">
                <a:solidFill>
                  <a:srgbClr val="92D050"/>
                </a:solidFill>
                <a:latin typeface="Times New Roman" panose="02020603050405020304" pitchFamily="18" charset="0"/>
                <a:cs typeface="Times New Roman" panose="02020603050405020304" pitchFamily="18" charset="0"/>
              </a:rPr>
              <a:t>C</a:t>
            </a:r>
            <a:r>
              <a:rPr lang="fr-FR" sz="1600" b="1" dirty="0">
                <a:latin typeface="Times New Roman" panose="02020603050405020304" pitchFamily="18" charset="0"/>
                <a:cs typeface="Times New Roman" panose="02020603050405020304" pitchFamily="18" charset="0"/>
              </a:rPr>
              <a:t>onsortium du </a:t>
            </a:r>
            <a:r>
              <a:rPr lang="fr-FR" sz="1600" b="1" dirty="0">
                <a:solidFill>
                  <a:srgbClr val="92D050"/>
                </a:solidFill>
                <a:latin typeface="Times New Roman" panose="02020603050405020304" pitchFamily="18" charset="0"/>
                <a:cs typeface="Times New Roman" panose="02020603050405020304" pitchFamily="18" charset="0"/>
              </a:rPr>
              <a:t>S</a:t>
            </a:r>
            <a:r>
              <a:rPr lang="fr-FR" sz="1600" b="1" dirty="0">
                <a:latin typeface="Times New Roman" panose="02020603050405020304" pitchFamily="18" charset="0"/>
                <a:cs typeface="Times New Roman" panose="02020603050405020304" pitchFamily="18" charset="0"/>
              </a:rPr>
              <a:t>ervice </a:t>
            </a:r>
            <a:r>
              <a:rPr lang="fr-FR" sz="1600" b="1" dirty="0">
                <a:solidFill>
                  <a:srgbClr val="92D050"/>
                </a:solidFill>
                <a:latin typeface="Times New Roman" panose="02020603050405020304" pitchFamily="18" charset="0"/>
                <a:cs typeface="Times New Roman" panose="02020603050405020304" pitchFamily="18" charset="0"/>
              </a:rPr>
              <a:t>U</a:t>
            </a:r>
            <a:r>
              <a:rPr lang="fr-FR" sz="1600" b="1" dirty="0">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15</a:t>
            </a:fld>
            <a:endParaRPr lang="en-US" sz="3200" dirty="0"/>
          </a:p>
        </p:txBody>
      </p:sp>
      <p:sp>
        <p:nvSpPr>
          <p:cNvPr id="7" name="Rectangle 6"/>
          <p:cNvSpPr/>
          <p:nvPr/>
        </p:nvSpPr>
        <p:spPr>
          <a:xfrm>
            <a:off x="677334" y="2565867"/>
            <a:ext cx="6045245" cy="369332"/>
          </a:xfrm>
          <a:prstGeom prst="rect">
            <a:avLst/>
          </a:prstGeom>
        </p:spPr>
        <p:txBody>
          <a:bodyPr wrap="none">
            <a:spAutoFit/>
          </a:bodyPr>
          <a:lstStyle/>
          <a:p>
            <a:r>
              <a:rPr lang="fr-FR" b="1" dirty="0">
                <a:latin typeface="Times New Roman" panose="02020603050405020304" pitchFamily="18" charset="0"/>
                <a:cs typeface="Times New Roman" panose="02020603050405020304" pitchFamily="18" charset="0"/>
              </a:rPr>
              <a:t>Le tableau qui suit donne le </a:t>
            </a:r>
            <a:r>
              <a:rPr lang="fr-FR" b="1" dirty="0" smtClean="0">
                <a:latin typeface="Times New Roman" panose="02020603050405020304" pitchFamily="18" charset="0"/>
                <a:cs typeface="Times New Roman" panose="02020603050405020304" pitchFamily="18" charset="0"/>
              </a:rPr>
              <a:t>détail </a:t>
            </a:r>
            <a:r>
              <a:rPr lang="fr-FR" b="1" dirty="0">
                <a:latin typeface="Times New Roman" panose="02020603050405020304" pitchFamily="18" charset="0"/>
                <a:cs typeface="Times New Roman" panose="02020603050405020304" pitchFamily="18" charset="0"/>
              </a:rPr>
              <a:t>du niveau d’avancement.</a:t>
            </a:r>
            <a:endParaRPr lang="fr-FR" b="1" dirty="0"/>
          </a:p>
        </p:txBody>
      </p:sp>
    </p:spTree>
    <p:extLst>
      <p:ext uri="{BB962C8B-B14F-4D97-AF65-F5344CB8AC3E}">
        <p14:creationId xmlns:p14="http://schemas.microsoft.com/office/powerpoint/2010/main" val="25611863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22811"/>
          </a:xfrm>
        </p:spPr>
        <p:txBody>
          <a:bodyPr>
            <a:normAutofit fontScale="90000"/>
          </a:bodyPr>
          <a:lstStyle/>
          <a:p>
            <a:pPr algn="ctr"/>
            <a:r>
              <a:rPr lang="fr-FR" b="1" i="1" dirty="0">
                <a:solidFill>
                  <a:schemeClr val="accent2">
                    <a:lumMod val="60000"/>
                    <a:lumOff val="40000"/>
                  </a:schemeClr>
                </a:solidFill>
                <a:latin typeface="Times New Roman" panose="02020603050405020304" pitchFamily="18" charset="0"/>
                <a:cs typeface="Times New Roman" panose="02020603050405020304" pitchFamily="18" charset="0"/>
              </a:rPr>
              <a:t>5</a:t>
            </a:r>
            <a:r>
              <a:rPr lang="fr-FR" b="1" i="1" dirty="0" smtClean="0">
                <a:solidFill>
                  <a:schemeClr val="accent2">
                    <a:lumMod val="60000"/>
                    <a:lumOff val="40000"/>
                  </a:schemeClr>
                </a:solidFill>
                <a:latin typeface="Times New Roman" panose="02020603050405020304" pitchFamily="18" charset="0"/>
                <a:cs typeface="Times New Roman" panose="02020603050405020304" pitchFamily="18" charset="0"/>
              </a:rPr>
              <a:t>. DIFFICULTES </a:t>
            </a:r>
            <a:r>
              <a:rPr lang="fr-FR" b="1" i="1" dirty="0">
                <a:solidFill>
                  <a:schemeClr val="accent2">
                    <a:lumMod val="60000"/>
                    <a:lumOff val="40000"/>
                  </a:schemeClr>
                </a:solidFill>
                <a:latin typeface="Times New Roman" panose="02020603050405020304" pitchFamily="18" charset="0"/>
                <a:cs typeface="Times New Roman" panose="02020603050405020304" pitchFamily="18" charset="0"/>
              </a:rPr>
              <a:t>TECHNIQUES DU PROJET</a:t>
            </a:r>
            <a:r>
              <a:rPr lang="fr-FR" b="1" i="1" dirty="0">
                <a:solidFill>
                  <a:schemeClr val="tx1"/>
                </a:solidFill>
                <a:latin typeface="Times New Roman" panose="02020603050405020304" pitchFamily="18" charset="0"/>
                <a:cs typeface="Times New Roman" panose="02020603050405020304" pitchFamily="18" charset="0"/>
              </a:rPr>
              <a:t> </a:t>
            </a:r>
            <a:br>
              <a:rPr lang="fr-FR" b="1" i="1" dirty="0">
                <a:solidFill>
                  <a:schemeClr val="tx1"/>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p:cNvSpPr>
            <a:spLocks noGrp="1"/>
          </p:cNvSpPr>
          <p:nvPr>
            <p:ph idx="1"/>
          </p:nvPr>
        </p:nvSpPr>
        <p:spPr>
          <a:xfrm>
            <a:off x="677334" y="1332411"/>
            <a:ext cx="8596668" cy="4708951"/>
          </a:xfrm>
        </p:spPr>
        <p:txBody>
          <a:bodyPr>
            <a:normAutofit lnSpcReduction="10000"/>
          </a:bodyPr>
          <a:lstStyle/>
          <a:p>
            <a:pPr>
              <a:buFont typeface="Wingdings" panose="05000000000000000000" pitchFamily="2" charset="2"/>
              <a:buChar char="q"/>
            </a:pPr>
            <a:r>
              <a:rPr lang="fr-FR" sz="2000" b="1" i="1" u="sng" dirty="0" smtClean="0">
                <a:latin typeface="Times New Roman" panose="02020603050405020304" pitchFamily="18" charset="0"/>
                <a:cs typeface="Times New Roman" panose="02020603050405020304" pitchFamily="18" charset="0"/>
              </a:rPr>
              <a:t> </a:t>
            </a:r>
            <a:r>
              <a:rPr lang="fr-FR" sz="2000" b="1" i="1" u="sng" dirty="0">
                <a:latin typeface="Times New Roman" panose="02020603050405020304" pitchFamily="18" charset="0"/>
                <a:cs typeface="Times New Roman" panose="02020603050405020304" pitchFamily="18" charset="0"/>
              </a:rPr>
              <a:t>DANS LES RAPPORTS AVEC LES AUTRES OPERATEURS</a:t>
            </a:r>
            <a:r>
              <a:rPr lang="fr-FR" sz="2000" i="1" u="sng"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 </a:t>
            </a:r>
            <a:endParaRPr lang="fr-FR" sz="2000" dirty="0" smtClean="0">
              <a:latin typeface="Times New Roman" panose="02020603050405020304" pitchFamily="18" charset="0"/>
              <a:cs typeface="Times New Roman" panose="02020603050405020304" pitchFamily="18" charset="0"/>
            </a:endParaRPr>
          </a:p>
          <a:p>
            <a:pPr>
              <a:buFont typeface="+mj-lt"/>
              <a:buAutoNum type="arabicPeriod"/>
            </a:pPr>
            <a:r>
              <a:rPr lang="fr-FR" sz="2000" dirty="0" smtClean="0">
                <a:latin typeface="Times New Roman" panose="02020603050405020304" pitchFamily="18" charset="0"/>
                <a:cs typeface="Times New Roman" panose="02020603050405020304" pitchFamily="18" charset="0"/>
              </a:rPr>
              <a:t>Concurrence dans les périmètres du service universel;</a:t>
            </a:r>
          </a:p>
          <a:p>
            <a:pPr>
              <a:buFont typeface="+mj-lt"/>
              <a:buAutoNum type="arabicPeriod"/>
            </a:pPr>
            <a:r>
              <a:rPr lang="fr-FR" sz="2000" dirty="0" smtClean="0">
                <a:latin typeface="Times New Roman" panose="02020603050405020304" pitchFamily="18" charset="0"/>
                <a:cs typeface="Times New Roman" panose="02020603050405020304" pitchFamily="18" charset="0"/>
              </a:rPr>
              <a:t>Lenteur dans les demandes de partage d’infrastructures ;</a:t>
            </a:r>
          </a:p>
          <a:p>
            <a:pPr>
              <a:buFont typeface="+mj-lt"/>
              <a:buAutoNum type="arabicPeriod"/>
            </a:pPr>
            <a:r>
              <a:rPr lang="fr-FR" sz="2000" dirty="0" smtClean="0">
                <a:latin typeface="Times New Roman" panose="02020603050405020304" pitchFamily="18" charset="0"/>
                <a:cs typeface="Times New Roman" panose="02020603050405020304" pitchFamily="18" charset="0"/>
              </a:rPr>
              <a:t>Politique tarifaire non discrimée au profit du service universel</a:t>
            </a:r>
          </a:p>
          <a:p>
            <a:pPr marL="0" indent="0">
              <a:buNone/>
            </a:pPr>
            <a:endParaRPr lang="fr-FR" dirty="0"/>
          </a:p>
          <a:p>
            <a:pPr>
              <a:buFont typeface="Wingdings" panose="05000000000000000000" pitchFamily="2" charset="2"/>
              <a:buChar char="q"/>
            </a:pPr>
            <a:r>
              <a:rPr lang="fr-FR" i="1" u="sng" dirty="0" smtClean="0"/>
              <a:t> </a:t>
            </a:r>
            <a:r>
              <a:rPr lang="fr-FR" sz="2000" b="1" i="1" u="sng" dirty="0">
                <a:latin typeface="Times New Roman" panose="02020603050405020304" pitchFamily="18" charset="0"/>
                <a:cs typeface="Times New Roman" panose="02020603050405020304" pitchFamily="18" charset="0"/>
              </a:rPr>
              <a:t>DANS LES RAPPORTS AVEC </a:t>
            </a:r>
            <a:r>
              <a:rPr lang="fr-FR" sz="2000" b="1" i="1" u="sng" dirty="0" smtClean="0">
                <a:latin typeface="Times New Roman" panose="02020603050405020304" pitchFamily="18" charset="0"/>
                <a:cs typeface="Times New Roman" panose="02020603050405020304" pitchFamily="18" charset="0"/>
              </a:rPr>
              <a:t>L’ADMINISTRATION</a:t>
            </a:r>
            <a:r>
              <a:rPr lang="fr-FR" sz="2000" i="1" u="sng"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 </a:t>
            </a:r>
          </a:p>
          <a:p>
            <a:pPr marL="0" indent="0">
              <a:buNone/>
            </a:pPr>
            <a:r>
              <a:rPr lang="fr-FR" sz="2000" dirty="0" smtClean="0">
                <a:latin typeface="Times New Roman" panose="02020603050405020304" pitchFamily="18" charset="0"/>
                <a:cs typeface="Times New Roman" panose="02020603050405020304" pitchFamily="18" charset="0"/>
              </a:rPr>
              <a:t>Absence totale de politique d’accompagnement du service universel:</a:t>
            </a:r>
          </a:p>
          <a:p>
            <a:pPr>
              <a:buFont typeface="+mj-lt"/>
              <a:buAutoNum type="arabicPeriod"/>
            </a:pPr>
            <a:r>
              <a:rPr lang="fr-FR" sz="2000" dirty="0" smtClean="0">
                <a:latin typeface="Times New Roman" panose="02020603050405020304" pitchFamily="18" charset="0"/>
                <a:cs typeface="Times New Roman" panose="02020603050405020304" pitchFamily="18" charset="0"/>
              </a:rPr>
              <a:t>Pas de subvention;</a:t>
            </a:r>
          </a:p>
          <a:p>
            <a:pPr>
              <a:buFont typeface="+mj-lt"/>
              <a:buAutoNum type="arabicPeriod"/>
            </a:pPr>
            <a:r>
              <a:rPr lang="fr-FR" sz="2000" dirty="0" smtClean="0">
                <a:latin typeface="Times New Roman" panose="02020603050405020304" pitchFamily="18" charset="0"/>
                <a:cs typeface="Times New Roman" panose="02020603050405020304" pitchFamily="18" charset="0"/>
              </a:rPr>
              <a:t>Pas d’avantage fiscale ;</a:t>
            </a:r>
          </a:p>
          <a:p>
            <a:pPr>
              <a:buFont typeface="+mj-lt"/>
              <a:buAutoNum type="arabicPeriod"/>
            </a:pPr>
            <a:r>
              <a:rPr lang="fr-FR" sz="2000" dirty="0" smtClean="0">
                <a:latin typeface="Times New Roman" panose="02020603050405020304" pitchFamily="18" charset="0"/>
                <a:cs typeface="Times New Roman" panose="02020603050405020304" pitchFamily="18" charset="0"/>
              </a:rPr>
              <a:t>Pas de dispositions particulières dans le code des investissements;</a:t>
            </a:r>
          </a:p>
          <a:p>
            <a:pPr>
              <a:buFont typeface="+mj-lt"/>
              <a:buAutoNum type="arabicPeriod"/>
            </a:pPr>
            <a:r>
              <a:rPr lang="fr-FR" sz="2000" dirty="0" smtClean="0">
                <a:latin typeface="Times New Roman" panose="02020603050405020304" pitchFamily="18" charset="0"/>
                <a:cs typeface="Times New Roman" panose="02020603050405020304" pitchFamily="18" charset="0"/>
              </a:rPr>
              <a:t>Pas d’harmonisation dans les politiques publiques entre les différents structures intervenants dans la zone cible comme L’ASER, PUMA PUDC …</a:t>
            </a:r>
          </a:p>
          <a:p>
            <a:pPr marL="0" indent="0">
              <a:buNone/>
            </a:pPr>
            <a:endParaRPr lang="fr-FR" dirty="0"/>
          </a:p>
        </p:txBody>
      </p:sp>
      <p:sp>
        <p:nvSpPr>
          <p:cNvPr id="4" name="Espace réservé du pied de page 3"/>
          <p:cNvSpPr>
            <a:spLocks noGrp="1"/>
          </p:cNvSpPr>
          <p:nvPr>
            <p:ph type="ftr" sz="quarter" idx="11"/>
          </p:nvPr>
        </p:nvSpPr>
        <p:spPr>
          <a:xfrm>
            <a:off x="677334" y="6041362"/>
            <a:ext cx="9663454" cy="365125"/>
          </a:xfrm>
        </p:spPr>
        <p:txBody>
          <a:bodyPr/>
          <a:lstStyle/>
          <a:p>
            <a:r>
              <a:rPr lang="fr-FR" sz="1600" b="1" i="1">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a:latin typeface="Times New Roman" panose="02020603050405020304" pitchFamily="18" charset="0"/>
              <a:cs typeface="Times New Roman" panose="02020603050405020304" pitchFamily="18" charset="0"/>
            </a:endParaRPr>
          </a:p>
          <a:p>
            <a:r>
              <a:rPr lang="fr-FR" sz="1600" b="1">
                <a:latin typeface="Times New Roman" panose="02020603050405020304" pitchFamily="18" charset="0"/>
                <a:cs typeface="Times New Roman" panose="02020603050405020304" pitchFamily="18" charset="0"/>
              </a:rPr>
              <a:t>Présentation proposée par :   Le </a:t>
            </a:r>
            <a:r>
              <a:rPr lang="fr-FR" sz="1600" b="1">
                <a:solidFill>
                  <a:srgbClr val="92D050"/>
                </a:solidFill>
                <a:latin typeface="Times New Roman" panose="02020603050405020304" pitchFamily="18" charset="0"/>
                <a:cs typeface="Times New Roman" panose="02020603050405020304" pitchFamily="18" charset="0"/>
              </a:rPr>
              <a:t>C</a:t>
            </a:r>
            <a:r>
              <a:rPr lang="fr-FR" sz="1600" b="1">
                <a:latin typeface="Times New Roman" panose="02020603050405020304" pitchFamily="18" charset="0"/>
                <a:cs typeface="Times New Roman" panose="02020603050405020304" pitchFamily="18" charset="0"/>
              </a:rPr>
              <a:t>onsortium du </a:t>
            </a:r>
            <a:r>
              <a:rPr lang="fr-FR" sz="1600" b="1">
                <a:solidFill>
                  <a:srgbClr val="92D050"/>
                </a:solidFill>
                <a:latin typeface="Times New Roman" panose="02020603050405020304" pitchFamily="18" charset="0"/>
                <a:cs typeface="Times New Roman" panose="02020603050405020304" pitchFamily="18" charset="0"/>
              </a:rPr>
              <a:t>S</a:t>
            </a:r>
            <a:r>
              <a:rPr lang="fr-FR" sz="1600" b="1">
                <a:latin typeface="Times New Roman" panose="02020603050405020304" pitchFamily="18" charset="0"/>
                <a:cs typeface="Times New Roman" panose="02020603050405020304" pitchFamily="18" charset="0"/>
              </a:rPr>
              <a:t>ervice </a:t>
            </a:r>
            <a:r>
              <a:rPr lang="fr-FR" sz="1600" b="1">
                <a:solidFill>
                  <a:srgbClr val="92D050"/>
                </a:solidFill>
                <a:latin typeface="Times New Roman" panose="02020603050405020304" pitchFamily="18" charset="0"/>
                <a:cs typeface="Times New Roman" panose="02020603050405020304" pitchFamily="18" charset="0"/>
              </a:rPr>
              <a:t>U</a:t>
            </a:r>
            <a:r>
              <a:rPr lang="fr-FR" sz="1600" b="1">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16</a:t>
            </a:fld>
            <a:endParaRPr lang="en-US" sz="3200" dirty="0"/>
          </a:p>
        </p:txBody>
      </p:sp>
    </p:spTree>
    <p:extLst>
      <p:ext uri="{BB962C8B-B14F-4D97-AF65-F5344CB8AC3E}">
        <p14:creationId xmlns:p14="http://schemas.microsoft.com/office/powerpoint/2010/main" val="36603084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57943"/>
          </a:xfrm>
        </p:spPr>
        <p:txBody>
          <a:bodyPr>
            <a:normAutofit fontScale="90000"/>
          </a:bodyPr>
          <a:lstStyle/>
          <a:p>
            <a:pPr algn="ctr"/>
            <a:r>
              <a:rPr lang="fr-FR" b="1" i="1" dirty="0">
                <a:solidFill>
                  <a:schemeClr val="accent2">
                    <a:lumMod val="60000"/>
                    <a:lumOff val="40000"/>
                  </a:schemeClr>
                </a:solidFill>
                <a:latin typeface="Times New Roman" panose="02020603050405020304" pitchFamily="18" charset="0"/>
                <a:cs typeface="Times New Roman" panose="02020603050405020304" pitchFamily="18" charset="0"/>
              </a:rPr>
              <a:t>6</a:t>
            </a:r>
            <a:r>
              <a:rPr lang="fr-FR" b="1" i="1" dirty="0" smtClean="0">
                <a:solidFill>
                  <a:schemeClr val="accent2">
                    <a:lumMod val="60000"/>
                    <a:lumOff val="40000"/>
                  </a:schemeClr>
                </a:solidFill>
                <a:latin typeface="Times New Roman" panose="02020603050405020304" pitchFamily="18" charset="0"/>
                <a:cs typeface="Times New Roman" panose="02020603050405020304" pitchFamily="18" charset="0"/>
              </a:rPr>
              <a:t>. </a:t>
            </a:r>
            <a:r>
              <a:rPr lang="fr-FR" b="1" i="1" dirty="0">
                <a:solidFill>
                  <a:schemeClr val="accent2">
                    <a:lumMod val="60000"/>
                    <a:lumOff val="40000"/>
                  </a:schemeClr>
                </a:solidFill>
                <a:latin typeface="Times New Roman" panose="02020603050405020304" pitchFamily="18" charset="0"/>
                <a:cs typeface="Times New Roman" panose="02020603050405020304" pitchFamily="18" charset="0"/>
              </a:rPr>
              <a:t>PERSPECTIVE D’EVOLUTION DU SERVICE UNIVERSEL</a:t>
            </a:r>
            <a:r>
              <a:rPr lang="fr-FR" b="1" i="1" dirty="0">
                <a:solidFill>
                  <a:schemeClr val="tx1"/>
                </a:solidFill>
                <a:latin typeface="Times New Roman" panose="02020603050405020304" pitchFamily="18" charset="0"/>
                <a:cs typeface="Times New Roman" panose="02020603050405020304" pitchFamily="18" charset="0"/>
              </a:rPr>
              <a:t/>
            </a:r>
            <a:br>
              <a:rPr lang="fr-FR" b="1" i="1" dirty="0">
                <a:solidFill>
                  <a:schemeClr val="tx1"/>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p:cNvSpPr>
            <a:spLocks noGrp="1"/>
          </p:cNvSpPr>
          <p:nvPr>
            <p:ph idx="1"/>
          </p:nvPr>
        </p:nvSpPr>
        <p:spPr/>
        <p:txBody>
          <a:bodyPr/>
          <a:lstStyle/>
          <a:p>
            <a:pPr algn="just"/>
            <a:r>
              <a:rPr lang="fr-FR" sz="2000" dirty="0" smtClean="0">
                <a:latin typeface="Times New Roman" panose="02020603050405020304" pitchFamily="18" charset="0"/>
                <a:cs typeface="Times New Roman" panose="02020603050405020304" pitchFamily="18" charset="0"/>
              </a:rPr>
              <a:t>Possibilité de capitaliser l’expérience de la région de Matam dans toutes les zones géographiques (au Sénégal et en Afrique) et les services à valeur ajoutée qui ont besoin de service universel.</a:t>
            </a:r>
          </a:p>
          <a:p>
            <a:pPr algn="just"/>
            <a:r>
              <a:rPr lang="fr-FR" sz="2000" dirty="0" smtClean="0">
                <a:latin typeface="Times New Roman" panose="02020603050405020304" pitchFamily="18" charset="0"/>
                <a:cs typeface="Times New Roman" panose="02020603050405020304" pitchFamily="18" charset="0"/>
              </a:rPr>
              <a:t>Besoin de stabilisation du cadre juridique , réglementaire et fiscale</a:t>
            </a:r>
          </a:p>
          <a:p>
            <a:pPr algn="just"/>
            <a:r>
              <a:rPr lang="fr-FR" sz="2000" dirty="0" smtClean="0">
                <a:latin typeface="Times New Roman" panose="02020603050405020304" pitchFamily="18" charset="0"/>
                <a:cs typeface="Times New Roman" panose="02020603050405020304" pitchFamily="18" charset="0"/>
              </a:rPr>
              <a:t>Besoin de diligence dans le traitement des dossiers.</a:t>
            </a:r>
          </a:p>
          <a:p>
            <a:pPr algn="just"/>
            <a:r>
              <a:rPr lang="fr-FR" sz="2000" dirty="0" smtClean="0">
                <a:latin typeface="Times New Roman" panose="02020603050405020304" pitchFamily="18" charset="0"/>
                <a:cs typeface="Times New Roman" panose="02020603050405020304" pitchFamily="18" charset="0"/>
              </a:rPr>
              <a:t>Nécessité de définition d’un accompagnement financier. </a:t>
            </a:r>
          </a:p>
          <a:p>
            <a:pPr algn="just"/>
            <a:r>
              <a:rPr lang="fr-FR" sz="2000" dirty="0">
                <a:latin typeface="Times New Roman" panose="02020603050405020304" pitchFamily="18" charset="0"/>
                <a:cs typeface="Times New Roman" panose="02020603050405020304" pitchFamily="18" charset="0"/>
              </a:rPr>
              <a:t>U</a:t>
            </a:r>
            <a:r>
              <a:rPr lang="fr-FR" sz="2000" dirty="0" smtClean="0">
                <a:latin typeface="Times New Roman" panose="02020603050405020304" pitchFamily="18" charset="0"/>
                <a:cs typeface="Times New Roman" panose="02020603050405020304" pitchFamily="18" charset="0"/>
              </a:rPr>
              <a:t>ne étude récente a montré que l’expérience du Sénégal est la seule au monde à ne pas bénéficier de subvention. </a:t>
            </a:r>
          </a:p>
          <a:p>
            <a:endParaRPr lang="fr-FR" dirty="0"/>
          </a:p>
        </p:txBody>
      </p:sp>
      <p:sp>
        <p:nvSpPr>
          <p:cNvPr id="4" name="Espace réservé du pied de page 3"/>
          <p:cNvSpPr>
            <a:spLocks noGrp="1"/>
          </p:cNvSpPr>
          <p:nvPr>
            <p:ph type="ftr" sz="quarter" idx="11"/>
          </p:nvPr>
        </p:nvSpPr>
        <p:spPr>
          <a:xfrm>
            <a:off x="677333" y="6041362"/>
            <a:ext cx="9448301" cy="365125"/>
          </a:xfrm>
        </p:spPr>
        <p:txBody>
          <a:bodyPr/>
          <a:lstStyle/>
          <a:p>
            <a:r>
              <a:rPr lang="fr-FR" sz="1600" b="1" i="1">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a:latin typeface="Times New Roman" panose="02020603050405020304" pitchFamily="18" charset="0"/>
              <a:cs typeface="Times New Roman" panose="02020603050405020304" pitchFamily="18" charset="0"/>
            </a:endParaRPr>
          </a:p>
          <a:p>
            <a:r>
              <a:rPr lang="fr-FR" sz="1600" b="1">
                <a:latin typeface="Times New Roman" panose="02020603050405020304" pitchFamily="18" charset="0"/>
                <a:cs typeface="Times New Roman" panose="02020603050405020304" pitchFamily="18" charset="0"/>
              </a:rPr>
              <a:t>Présentation proposée par :   Le </a:t>
            </a:r>
            <a:r>
              <a:rPr lang="fr-FR" sz="1600" b="1">
                <a:solidFill>
                  <a:srgbClr val="92D050"/>
                </a:solidFill>
                <a:latin typeface="Times New Roman" panose="02020603050405020304" pitchFamily="18" charset="0"/>
                <a:cs typeface="Times New Roman" panose="02020603050405020304" pitchFamily="18" charset="0"/>
              </a:rPr>
              <a:t>C</a:t>
            </a:r>
            <a:r>
              <a:rPr lang="fr-FR" sz="1600" b="1">
                <a:latin typeface="Times New Roman" panose="02020603050405020304" pitchFamily="18" charset="0"/>
                <a:cs typeface="Times New Roman" panose="02020603050405020304" pitchFamily="18" charset="0"/>
              </a:rPr>
              <a:t>onsortium du </a:t>
            </a:r>
            <a:r>
              <a:rPr lang="fr-FR" sz="1600" b="1">
                <a:solidFill>
                  <a:srgbClr val="92D050"/>
                </a:solidFill>
                <a:latin typeface="Times New Roman" panose="02020603050405020304" pitchFamily="18" charset="0"/>
                <a:cs typeface="Times New Roman" panose="02020603050405020304" pitchFamily="18" charset="0"/>
              </a:rPr>
              <a:t>S</a:t>
            </a:r>
            <a:r>
              <a:rPr lang="fr-FR" sz="1600" b="1">
                <a:latin typeface="Times New Roman" panose="02020603050405020304" pitchFamily="18" charset="0"/>
                <a:cs typeface="Times New Roman" panose="02020603050405020304" pitchFamily="18" charset="0"/>
              </a:rPr>
              <a:t>ervice </a:t>
            </a:r>
            <a:r>
              <a:rPr lang="fr-FR" sz="1600" b="1">
                <a:solidFill>
                  <a:srgbClr val="92D050"/>
                </a:solidFill>
                <a:latin typeface="Times New Roman" panose="02020603050405020304" pitchFamily="18" charset="0"/>
                <a:cs typeface="Times New Roman" panose="02020603050405020304" pitchFamily="18" charset="0"/>
              </a:rPr>
              <a:t>U</a:t>
            </a:r>
            <a:r>
              <a:rPr lang="fr-FR" sz="1600" b="1">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17</a:t>
            </a:fld>
            <a:endParaRPr lang="en-US" sz="3200" dirty="0"/>
          </a:p>
        </p:txBody>
      </p:sp>
    </p:spTree>
    <p:extLst>
      <p:ext uri="{BB962C8B-B14F-4D97-AF65-F5344CB8AC3E}">
        <p14:creationId xmlns:p14="http://schemas.microsoft.com/office/powerpoint/2010/main" val="3046503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696686"/>
          </a:xfrm>
        </p:spPr>
        <p:txBody>
          <a:bodyPr/>
          <a:lstStyle/>
          <a:p>
            <a:pPr algn="ctr"/>
            <a:r>
              <a:rPr lang="fr-FR" dirty="0" smtClean="0"/>
              <a:t>POUR NE PAS CONCLURE 1/2</a:t>
            </a:r>
            <a:endParaRPr lang="fr-FR" dirty="0"/>
          </a:p>
        </p:txBody>
      </p:sp>
      <p:sp>
        <p:nvSpPr>
          <p:cNvPr id="3" name="Espace réservé du contenu 2"/>
          <p:cNvSpPr>
            <a:spLocks noGrp="1"/>
          </p:cNvSpPr>
          <p:nvPr>
            <p:ph idx="1"/>
          </p:nvPr>
        </p:nvSpPr>
        <p:spPr>
          <a:xfrm>
            <a:off x="677334" y="1306287"/>
            <a:ext cx="8596668" cy="4735076"/>
          </a:xfrm>
        </p:spPr>
        <p:txBody>
          <a:bodyPr>
            <a:normAutofit fontScale="92500" lnSpcReduction="10000"/>
          </a:bodyPr>
          <a:lstStyle/>
          <a:p>
            <a:r>
              <a:rPr lang="fr-FR" dirty="0" smtClean="0"/>
              <a:t>Il faut retenir que les  territoires africains comptent beaucoup de  </a:t>
            </a:r>
            <a:r>
              <a:rPr lang="fr-FR" dirty="0"/>
              <a:t>zones qui expriment </a:t>
            </a:r>
            <a:r>
              <a:rPr lang="fr-FR" dirty="0" smtClean="0"/>
              <a:t>le </a:t>
            </a:r>
            <a:r>
              <a:rPr lang="fr-FR" dirty="0"/>
              <a:t>besoin d’un réseau de télécommunication. </a:t>
            </a:r>
          </a:p>
          <a:p>
            <a:r>
              <a:rPr lang="fr-FR" dirty="0" smtClean="0"/>
              <a:t>Au Sénégal, CSU </a:t>
            </a:r>
            <a:r>
              <a:rPr lang="fr-FR" dirty="0"/>
              <a:t>considère que sa présence </a:t>
            </a:r>
            <a:r>
              <a:rPr lang="fr-FR" dirty="0" smtClean="0"/>
              <a:t>au niveau des </a:t>
            </a:r>
            <a:r>
              <a:rPr lang="fr-FR" dirty="0"/>
              <a:t>autres régions du Sénégal, sera l’hameçon pour une couverture en télécommunication très élargie sur le territoire national.</a:t>
            </a:r>
          </a:p>
          <a:p>
            <a:r>
              <a:rPr lang="fr-FR" dirty="0"/>
              <a:t>Malgré la faiblesse des moyens, le projet est devenu, par le déroulement de sa responsabilité sociétale, un acteur dynamique de la vie économique et sociale de la région. </a:t>
            </a:r>
          </a:p>
          <a:p>
            <a:r>
              <a:rPr lang="fr-FR" dirty="0"/>
              <a:t>L’effectif de l’opérateur  gravite autour de cent (100) </a:t>
            </a:r>
            <a:r>
              <a:rPr lang="fr-FR" dirty="0" smtClean="0"/>
              <a:t>employés </a:t>
            </a:r>
            <a:r>
              <a:rPr lang="fr-FR" dirty="0"/>
              <a:t>dont soixante (60) Freelance rémunérés en fonction des ventes effectuées. Ces vendeurs Freelance sont tous de la région de Matam. Ils viennent compléter le réseau de distributeur de crédit communément appelé les (P.O.S) Points d’Offre de Services qui sont au nombre de quarante-quatre (44). </a:t>
            </a:r>
          </a:p>
          <a:p>
            <a:r>
              <a:rPr lang="fr-FR" dirty="0"/>
              <a:t>Nous comptons une dizaine de jeunes ingénieurs de télécommunications qui sont pour l’essentiel de la région de Matam. </a:t>
            </a:r>
          </a:p>
          <a:p>
            <a:r>
              <a:rPr lang="fr-FR" b="1" i="1" dirty="0"/>
              <a:t>C’est</a:t>
            </a:r>
            <a:r>
              <a:rPr lang="fr-FR" i="1" dirty="0"/>
              <a:t> dire que le projet impacte socialement la région aussi bien au niveau de sa numérisation, de l’emploi des jeunes que de la vie sociale en général</a:t>
            </a:r>
            <a:r>
              <a:rPr lang="fr-FR" i="1" dirty="0" smtClean="0"/>
              <a:t>.</a:t>
            </a:r>
          </a:p>
          <a:p>
            <a:endParaRPr lang="fr-FR" dirty="0"/>
          </a:p>
          <a:p>
            <a:endParaRPr lang="fr-FR" dirty="0"/>
          </a:p>
        </p:txBody>
      </p:sp>
      <p:sp>
        <p:nvSpPr>
          <p:cNvPr id="4" name="Espace réservé du pied de page 3"/>
          <p:cNvSpPr>
            <a:spLocks noGrp="1"/>
          </p:cNvSpPr>
          <p:nvPr>
            <p:ph type="ftr" sz="quarter" idx="11"/>
          </p:nvPr>
        </p:nvSpPr>
        <p:spPr>
          <a:xfrm>
            <a:off x="677334" y="6041362"/>
            <a:ext cx="8345642" cy="365125"/>
          </a:xfrm>
        </p:spPr>
        <p:txBody>
          <a:bodyPr/>
          <a:lstStyle/>
          <a:p>
            <a:r>
              <a:rPr lang="fr-FR" sz="1600" b="1" i="1">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a:latin typeface="Times New Roman" panose="02020603050405020304" pitchFamily="18" charset="0"/>
              <a:cs typeface="Times New Roman" panose="02020603050405020304" pitchFamily="18" charset="0"/>
            </a:endParaRPr>
          </a:p>
          <a:p>
            <a:r>
              <a:rPr lang="fr-FR" sz="1600" b="1">
                <a:latin typeface="Times New Roman" panose="02020603050405020304" pitchFamily="18" charset="0"/>
                <a:cs typeface="Times New Roman" panose="02020603050405020304" pitchFamily="18" charset="0"/>
              </a:rPr>
              <a:t>Présentation proposée par :   Le </a:t>
            </a:r>
            <a:r>
              <a:rPr lang="fr-FR" sz="1600" b="1">
                <a:solidFill>
                  <a:srgbClr val="92D050"/>
                </a:solidFill>
                <a:latin typeface="Times New Roman" panose="02020603050405020304" pitchFamily="18" charset="0"/>
                <a:cs typeface="Times New Roman" panose="02020603050405020304" pitchFamily="18" charset="0"/>
              </a:rPr>
              <a:t>C</a:t>
            </a:r>
            <a:r>
              <a:rPr lang="fr-FR" sz="1600" b="1">
                <a:latin typeface="Times New Roman" panose="02020603050405020304" pitchFamily="18" charset="0"/>
                <a:cs typeface="Times New Roman" panose="02020603050405020304" pitchFamily="18" charset="0"/>
              </a:rPr>
              <a:t>onsortium du </a:t>
            </a:r>
            <a:r>
              <a:rPr lang="fr-FR" sz="1600" b="1">
                <a:solidFill>
                  <a:srgbClr val="92D050"/>
                </a:solidFill>
                <a:latin typeface="Times New Roman" panose="02020603050405020304" pitchFamily="18" charset="0"/>
                <a:cs typeface="Times New Roman" panose="02020603050405020304" pitchFamily="18" charset="0"/>
              </a:rPr>
              <a:t>S</a:t>
            </a:r>
            <a:r>
              <a:rPr lang="fr-FR" sz="1600" b="1">
                <a:latin typeface="Times New Roman" panose="02020603050405020304" pitchFamily="18" charset="0"/>
                <a:cs typeface="Times New Roman" panose="02020603050405020304" pitchFamily="18" charset="0"/>
              </a:rPr>
              <a:t>ervice </a:t>
            </a:r>
            <a:r>
              <a:rPr lang="fr-FR" sz="1600" b="1">
                <a:solidFill>
                  <a:srgbClr val="92D050"/>
                </a:solidFill>
                <a:latin typeface="Times New Roman" panose="02020603050405020304" pitchFamily="18" charset="0"/>
                <a:cs typeface="Times New Roman" panose="02020603050405020304" pitchFamily="18" charset="0"/>
              </a:rPr>
              <a:t>U</a:t>
            </a:r>
            <a:r>
              <a:rPr lang="fr-FR" sz="1600" b="1">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18</a:t>
            </a:fld>
            <a:endParaRPr lang="en-US" sz="3200" dirty="0"/>
          </a:p>
        </p:txBody>
      </p:sp>
    </p:spTree>
    <p:extLst>
      <p:ext uri="{BB962C8B-B14F-4D97-AF65-F5344CB8AC3E}">
        <p14:creationId xmlns:p14="http://schemas.microsoft.com/office/powerpoint/2010/main" val="12290803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POUR NE PAS CONCLURE</a:t>
            </a:r>
          </a:p>
        </p:txBody>
      </p:sp>
      <p:sp>
        <p:nvSpPr>
          <p:cNvPr id="3" name="Espace réservé du contenu 2"/>
          <p:cNvSpPr>
            <a:spLocks noGrp="1"/>
          </p:cNvSpPr>
          <p:nvPr>
            <p:ph idx="1"/>
          </p:nvPr>
        </p:nvSpPr>
        <p:spPr/>
        <p:txBody>
          <a:bodyPr>
            <a:normAutofit fontScale="85000" lnSpcReduction="10000"/>
          </a:bodyPr>
          <a:lstStyle/>
          <a:p>
            <a:r>
              <a:rPr lang="fr-FR" dirty="0" smtClean="0"/>
              <a:t>Chers </a:t>
            </a:r>
            <a:r>
              <a:rPr lang="fr-FR" dirty="0"/>
              <a:t>participants, le service universel est </a:t>
            </a:r>
            <a:r>
              <a:rPr lang="fr-FR" dirty="0" smtClean="0"/>
              <a:t>en principe le </a:t>
            </a:r>
            <a:r>
              <a:rPr lang="fr-FR" dirty="0"/>
              <a:t>devoir régalien d’un Etat, mais jamais </a:t>
            </a:r>
            <a:r>
              <a:rPr lang="fr-FR" dirty="0" smtClean="0"/>
              <a:t>un </a:t>
            </a:r>
            <a:r>
              <a:rPr lang="fr-FR" dirty="0"/>
              <a:t>produit à vocation première de rentabilité. Il en est ainsi  pour l’eau, </a:t>
            </a:r>
            <a:r>
              <a:rPr lang="fr-FR" dirty="0" smtClean="0"/>
              <a:t>l’électricité et </a:t>
            </a:r>
            <a:r>
              <a:rPr lang="fr-FR" dirty="0"/>
              <a:t>la santé… </a:t>
            </a:r>
          </a:p>
          <a:p>
            <a:r>
              <a:rPr lang="fr-FR" dirty="0"/>
              <a:t>C’est l’une des raisons pour </a:t>
            </a:r>
            <a:r>
              <a:rPr lang="fr-FR" dirty="0" smtClean="0"/>
              <a:t>lesquelles, </a:t>
            </a:r>
            <a:r>
              <a:rPr lang="fr-FR" dirty="0"/>
              <a:t>nous continuons de croire que les Etats en </a:t>
            </a:r>
            <a:r>
              <a:rPr lang="fr-FR" dirty="0" smtClean="0"/>
              <a:t>Afrique, notamment au Sénégal, </a:t>
            </a:r>
            <a:r>
              <a:rPr lang="fr-FR" dirty="0"/>
              <a:t>doivent adapter les règles d’encadrement du service </a:t>
            </a:r>
            <a:r>
              <a:rPr lang="fr-FR" dirty="0" smtClean="0"/>
              <a:t>universel, </a:t>
            </a:r>
            <a:r>
              <a:rPr lang="fr-FR" dirty="0"/>
              <a:t>aux objectifs qui lui sont assignés </a:t>
            </a:r>
          </a:p>
          <a:p>
            <a:r>
              <a:rPr lang="fr-FR" dirty="0"/>
              <a:t>Au Sénégal, l’Etat doit impérieusement revoir le cadre d’encadrement de l’opérateur CSU</a:t>
            </a:r>
            <a:r>
              <a:rPr lang="fr-FR" dirty="0" smtClean="0"/>
              <a:t>.</a:t>
            </a:r>
          </a:p>
          <a:p>
            <a:r>
              <a:rPr lang="fr-FR" dirty="0"/>
              <a:t>L’opérateur du service universel devait normalement, pour une survie de son activité, bénéficier d’un privilège de couverture sur son périmètre.</a:t>
            </a:r>
          </a:p>
          <a:p>
            <a:pPr lvl="0"/>
            <a:r>
              <a:rPr lang="fr-FR" dirty="0" smtClean="0"/>
              <a:t>Il faut élargir la politique de SU, dès lors </a:t>
            </a:r>
            <a:r>
              <a:rPr lang="fr-FR" dirty="0"/>
              <a:t>qu’il </a:t>
            </a:r>
            <a:r>
              <a:rPr lang="fr-FR" dirty="0" smtClean="0"/>
              <a:t>existe </a:t>
            </a:r>
            <a:r>
              <a:rPr lang="fr-FR" dirty="0"/>
              <a:t>au </a:t>
            </a:r>
            <a:r>
              <a:rPr lang="fr-FR" dirty="0" smtClean="0"/>
              <a:t>Sénégal, conformément au document de stratégie numérique 2016- 2025 du ministère des télécommunications des postes et de l’économie numérique, d’autres  zones dépourvues de réseaux </a:t>
            </a:r>
            <a:r>
              <a:rPr lang="fr-FR" dirty="0"/>
              <a:t>où les populations, </a:t>
            </a:r>
            <a:r>
              <a:rPr lang="fr-FR" dirty="0" smtClean="0"/>
              <a:t>(fonctionnaires </a:t>
            </a:r>
            <a:r>
              <a:rPr lang="fr-FR" dirty="0"/>
              <a:t>affectés, enseignants </a:t>
            </a:r>
            <a:r>
              <a:rPr lang="fr-FR" dirty="0" smtClean="0"/>
              <a:t>etc.) , </a:t>
            </a:r>
            <a:r>
              <a:rPr lang="fr-FR" dirty="0"/>
              <a:t>sont obligés de se retrouver dans l’indiscrétion </a:t>
            </a:r>
            <a:r>
              <a:rPr lang="fr-FR" dirty="0" smtClean="0"/>
              <a:t>totale au tour « des </a:t>
            </a:r>
            <a:r>
              <a:rPr lang="fr-FR" dirty="0"/>
              <a:t>points </a:t>
            </a:r>
            <a:r>
              <a:rPr lang="fr-FR" dirty="0" smtClean="0"/>
              <a:t>réseaux » </a:t>
            </a:r>
            <a:r>
              <a:rPr lang="fr-FR" dirty="0"/>
              <a:t>pour pouvoir </a:t>
            </a:r>
            <a:r>
              <a:rPr lang="fr-FR" dirty="0" smtClean="0"/>
              <a:t>communiquer avec leurs </a:t>
            </a:r>
            <a:r>
              <a:rPr lang="fr-FR" dirty="0" smtClean="0"/>
              <a:t>familles.</a:t>
            </a:r>
          </a:p>
          <a:p>
            <a:pPr lvl="0"/>
            <a:r>
              <a:rPr lang="fr-FR" dirty="0" smtClean="0"/>
              <a:t> </a:t>
            </a:r>
            <a:endParaRPr lang="fr-FR" dirty="0"/>
          </a:p>
          <a:p>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171505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38953"/>
            <a:ext cx="8596668" cy="526869"/>
          </a:xfrm>
        </p:spPr>
        <p:txBody>
          <a:bodyPr>
            <a:noAutofit/>
          </a:bodyPr>
          <a:lstStyle/>
          <a:p>
            <a:pPr algn="ctr"/>
            <a:r>
              <a:rPr lang="fr-FR" sz="2800" b="1" i="1" dirty="0" smtClean="0">
                <a:latin typeface="Times New Roman" panose="02020603050405020304" pitchFamily="18" charset="0"/>
                <a:cs typeface="Times New Roman" panose="02020603050405020304" pitchFamily="18" charset="0"/>
              </a:rPr>
              <a:t>SOMMAIRE</a:t>
            </a:r>
            <a:endParaRPr lang="fr-FR" sz="2800" b="1" i="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677334" y="966459"/>
            <a:ext cx="8596668" cy="4774266"/>
          </a:xfrm>
        </p:spPr>
        <p:txBody>
          <a:bodyPr>
            <a:normAutofit fontScale="92500" lnSpcReduction="20000"/>
          </a:bodyPr>
          <a:lstStyle/>
          <a:p>
            <a:r>
              <a:rPr lang="fr-FR" sz="1700" b="1" i="1" dirty="0">
                <a:solidFill>
                  <a:schemeClr val="tx1"/>
                </a:solidFill>
                <a:latin typeface="Times New Roman" panose="02020603050405020304" pitchFamily="18" charset="0"/>
                <a:cs typeface="Times New Roman" panose="02020603050405020304" pitchFamily="18" charset="0"/>
              </a:rPr>
              <a:t>I. </a:t>
            </a:r>
            <a:r>
              <a:rPr lang="fr-FR" sz="1700" b="1" i="1" dirty="0" smtClean="0">
                <a:solidFill>
                  <a:schemeClr val="tx1"/>
                </a:solidFill>
                <a:latin typeface="Times New Roman" panose="02020603050405020304" pitchFamily="18" charset="0"/>
                <a:cs typeface="Times New Roman" panose="02020603050405020304" pitchFamily="18" charset="0"/>
              </a:rPr>
              <a:t>INTRODUCTION</a:t>
            </a:r>
          </a:p>
          <a:p>
            <a:pPr marL="0" indent="0">
              <a:buNone/>
            </a:pPr>
            <a:endParaRPr lang="fr-FR" sz="1700" b="1" i="1" dirty="0">
              <a:solidFill>
                <a:schemeClr val="tx1"/>
              </a:solidFill>
              <a:latin typeface="Times New Roman" panose="02020603050405020304" pitchFamily="18" charset="0"/>
              <a:cs typeface="Times New Roman" panose="02020603050405020304" pitchFamily="18" charset="0"/>
            </a:endParaRPr>
          </a:p>
          <a:p>
            <a:r>
              <a:rPr lang="fr-FR" sz="1700" b="1" i="1" dirty="0">
                <a:solidFill>
                  <a:schemeClr val="tx1"/>
                </a:solidFill>
                <a:latin typeface="Times New Roman" panose="02020603050405020304" pitchFamily="18" charset="0"/>
                <a:cs typeface="Times New Roman" panose="02020603050405020304" pitchFamily="18" charset="0"/>
              </a:rPr>
              <a:t>2</a:t>
            </a:r>
            <a:r>
              <a:rPr lang="fr-FR" sz="1700" b="1" i="1" dirty="0" smtClean="0">
                <a:solidFill>
                  <a:schemeClr val="tx1"/>
                </a:solidFill>
                <a:latin typeface="Times New Roman" panose="02020603050405020304" pitchFamily="18" charset="0"/>
                <a:cs typeface="Times New Roman" panose="02020603050405020304" pitchFamily="18" charset="0"/>
              </a:rPr>
              <a:t>. LES VALEURS DU SERVICE UNIVERSEL</a:t>
            </a:r>
          </a:p>
          <a:p>
            <a:r>
              <a:rPr lang="fr-FR" sz="1700" b="1" i="1" dirty="0" smtClean="0">
                <a:solidFill>
                  <a:schemeClr val="tx1"/>
                </a:solidFill>
                <a:latin typeface="Times New Roman" panose="02020603050405020304" pitchFamily="18" charset="0"/>
                <a:cs typeface="Times New Roman" panose="02020603050405020304" pitchFamily="18" charset="0"/>
              </a:rPr>
              <a:t>2.1LES VALEURS  ADMINISTRATIVES </a:t>
            </a:r>
          </a:p>
          <a:p>
            <a:r>
              <a:rPr lang="fr-FR" sz="1700" b="1" i="1" dirty="0" smtClean="0">
                <a:solidFill>
                  <a:schemeClr val="tx1"/>
                </a:solidFill>
                <a:latin typeface="Times New Roman" panose="02020603050405020304" pitchFamily="18" charset="0"/>
                <a:cs typeface="Times New Roman" panose="02020603050405020304" pitchFamily="18" charset="0"/>
              </a:rPr>
              <a:t>2.2  LES VALEURS  ÉCONOMIQUES ET SOCIALES </a:t>
            </a:r>
          </a:p>
          <a:p>
            <a:pPr marL="0" indent="0">
              <a:buNone/>
            </a:pPr>
            <a:endParaRPr lang="fr-FR" sz="1700" b="1" i="1" dirty="0" smtClean="0">
              <a:solidFill>
                <a:schemeClr val="tx1"/>
              </a:solidFill>
              <a:latin typeface="Times New Roman" panose="02020603050405020304" pitchFamily="18" charset="0"/>
              <a:cs typeface="Times New Roman" panose="02020603050405020304" pitchFamily="18" charset="0"/>
            </a:endParaRPr>
          </a:p>
          <a:p>
            <a:r>
              <a:rPr lang="fr-FR" sz="1700" b="1" i="1" dirty="0" smtClean="0">
                <a:solidFill>
                  <a:schemeClr val="tx1"/>
                </a:solidFill>
                <a:latin typeface="Times New Roman" panose="02020603050405020304" pitchFamily="18" charset="0"/>
                <a:cs typeface="Times New Roman" panose="02020603050405020304" pitchFamily="18" charset="0"/>
              </a:rPr>
              <a:t>3. </a:t>
            </a:r>
            <a:r>
              <a:rPr lang="fr-FR" sz="1700" b="1" i="1" dirty="0">
                <a:solidFill>
                  <a:schemeClr val="tx1"/>
                </a:solidFill>
                <a:latin typeface="Times New Roman" panose="02020603050405020304" pitchFamily="18" charset="0"/>
                <a:cs typeface="Times New Roman" panose="02020603050405020304" pitchFamily="18" charset="0"/>
              </a:rPr>
              <a:t>LA NECESSITE DE  FAIRE CONVERGER LA POLITIQUE DU HAUT DEBIT VERS LES </a:t>
            </a:r>
            <a:r>
              <a:rPr lang="fr-FR" sz="1700" b="1" i="1" dirty="0" smtClean="0">
                <a:solidFill>
                  <a:schemeClr val="tx1"/>
                </a:solidFill>
                <a:latin typeface="Times New Roman" panose="02020603050405020304" pitchFamily="18" charset="0"/>
                <a:cs typeface="Times New Roman" panose="02020603050405020304" pitchFamily="18" charset="0"/>
              </a:rPr>
              <a:t>POLITIQUES ETATIQUES  </a:t>
            </a:r>
            <a:r>
              <a:rPr lang="fr-FR" sz="1700" b="1" i="1" dirty="0" smtClean="0">
                <a:solidFill>
                  <a:schemeClr val="tx1"/>
                </a:solidFill>
                <a:latin typeface="Times New Roman" panose="02020603050405020304" pitchFamily="18" charset="0"/>
                <a:cs typeface="Times New Roman" panose="02020603050405020304" pitchFamily="18" charset="0"/>
              </a:rPr>
              <a:t>MODERNES </a:t>
            </a:r>
            <a:r>
              <a:rPr lang="fr-FR" sz="1700" b="1" i="1" dirty="0">
                <a:solidFill>
                  <a:schemeClr val="tx1"/>
                </a:solidFill>
                <a:latin typeface="Times New Roman" panose="02020603050405020304" pitchFamily="18" charset="0"/>
                <a:cs typeface="Times New Roman" panose="02020603050405020304" pitchFamily="18" charset="0"/>
              </a:rPr>
              <a:t>DU SOCIAL ET DE </a:t>
            </a:r>
            <a:r>
              <a:rPr lang="fr-FR" sz="1700" b="1" i="1" dirty="0" smtClean="0">
                <a:solidFill>
                  <a:schemeClr val="tx1"/>
                </a:solidFill>
                <a:latin typeface="Times New Roman" panose="02020603050405020304" pitchFamily="18" charset="0"/>
                <a:cs typeface="Times New Roman" panose="02020603050405020304" pitchFamily="18" charset="0"/>
              </a:rPr>
              <a:t>L’ECONOMIE </a:t>
            </a:r>
            <a:endParaRPr lang="fr-FR" sz="1700" b="1" i="1"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fr-FR" sz="1700" b="1" i="1" dirty="0">
              <a:solidFill>
                <a:schemeClr val="tx1"/>
              </a:solidFill>
              <a:latin typeface="Times New Roman" panose="02020603050405020304" pitchFamily="18" charset="0"/>
              <a:cs typeface="Times New Roman" panose="02020603050405020304" pitchFamily="18" charset="0"/>
            </a:endParaRPr>
          </a:p>
          <a:p>
            <a:r>
              <a:rPr lang="fr-FR" sz="1700" b="1" i="1" dirty="0" smtClean="0">
                <a:solidFill>
                  <a:schemeClr val="tx1"/>
                </a:solidFill>
                <a:latin typeface="Times New Roman" panose="02020603050405020304" pitchFamily="18" charset="0"/>
                <a:cs typeface="Times New Roman" panose="02020603050405020304" pitchFamily="18" charset="0"/>
              </a:rPr>
              <a:t>4. </a:t>
            </a:r>
            <a:r>
              <a:rPr lang="fr-FR" sz="1700" b="1" i="1" dirty="0">
                <a:solidFill>
                  <a:schemeClr val="tx1"/>
                </a:solidFill>
                <a:latin typeface="Times New Roman" panose="02020603050405020304" pitchFamily="18" charset="0"/>
                <a:cs typeface="Times New Roman" panose="02020603050405020304" pitchFamily="18" charset="0"/>
              </a:rPr>
              <a:t>BILAN DE L’EXPERIENCE </a:t>
            </a:r>
            <a:r>
              <a:rPr lang="fr-FR" sz="1700" b="1" i="1" dirty="0" smtClean="0">
                <a:solidFill>
                  <a:schemeClr val="tx1"/>
                </a:solidFill>
                <a:latin typeface="Times New Roman" panose="02020603050405020304" pitchFamily="18" charset="0"/>
                <a:cs typeface="Times New Roman" panose="02020603050405020304" pitchFamily="18" charset="0"/>
              </a:rPr>
              <a:t>DE LA </a:t>
            </a:r>
            <a:r>
              <a:rPr lang="fr-FR" sz="1700" b="1" i="1" dirty="0" smtClean="0">
                <a:solidFill>
                  <a:schemeClr val="tx1"/>
                </a:solidFill>
                <a:latin typeface="Times New Roman" panose="02020603050405020304" pitchFamily="18" charset="0"/>
                <a:cs typeface="Times New Roman" panose="02020603050405020304" pitchFamily="18" charset="0"/>
              </a:rPr>
              <a:t> </a:t>
            </a:r>
            <a:r>
              <a:rPr lang="fr-FR" sz="1700" b="1" i="1" dirty="0">
                <a:solidFill>
                  <a:schemeClr val="tx1"/>
                </a:solidFill>
                <a:latin typeface="Times New Roman" panose="02020603050405020304" pitchFamily="18" charset="0"/>
                <a:cs typeface="Times New Roman" panose="02020603050405020304" pitchFamily="18" charset="0"/>
              </a:rPr>
              <a:t>MISE EN PLACE DU SERVICE UNVERSEL DES TELECOMMUNICATIONS DANS LA REGION DE </a:t>
            </a:r>
            <a:r>
              <a:rPr lang="fr-FR" sz="1700" b="1" i="1" dirty="0" smtClean="0">
                <a:solidFill>
                  <a:schemeClr val="tx1"/>
                </a:solidFill>
                <a:latin typeface="Times New Roman" panose="02020603050405020304" pitchFamily="18" charset="0"/>
                <a:cs typeface="Times New Roman" panose="02020603050405020304" pitchFamily="18" charset="0"/>
              </a:rPr>
              <a:t>MATAM </a:t>
            </a:r>
          </a:p>
          <a:p>
            <a:pPr marL="0" indent="0">
              <a:buNone/>
            </a:pPr>
            <a:endParaRPr lang="fr-FR" sz="1700" b="1" i="1" dirty="0">
              <a:solidFill>
                <a:schemeClr val="tx1"/>
              </a:solidFill>
              <a:latin typeface="Times New Roman" panose="02020603050405020304" pitchFamily="18" charset="0"/>
              <a:cs typeface="Times New Roman" panose="02020603050405020304" pitchFamily="18" charset="0"/>
            </a:endParaRPr>
          </a:p>
          <a:p>
            <a:r>
              <a:rPr lang="fr-FR" sz="1700" b="1" i="1" dirty="0">
                <a:solidFill>
                  <a:schemeClr val="tx1"/>
                </a:solidFill>
                <a:latin typeface="Times New Roman" panose="02020603050405020304" pitchFamily="18" charset="0"/>
                <a:cs typeface="Times New Roman" panose="02020603050405020304" pitchFamily="18" charset="0"/>
              </a:rPr>
              <a:t>5</a:t>
            </a:r>
            <a:r>
              <a:rPr lang="fr-FR" sz="1700" b="1" i="1" dirty="0" smtClean="0">
                <a:solidFill>
                  <a:schemeClr val="tx1"/>
                </a:solidFill>
                <a:latin typeface="Times New Roman" panose="02020603050405020304" pitchFamily="18" charset="0"/>
                <a:cs typeface="Times New Roman" panose="02020603050405020304" pitchFamily="18" charset="0"/>
              </a:rPr>
              <a:t>- </a:t>
            </a:r>
            <a:r>
              <a:rPr lang="fr-FR" sz="1700" b="1" i="1" dirty="0">
                <a:solidFill>
                  <a:schemeClr val="tx1"/>
                </a:solidFill>
                <a:latin typeface="Times New Roman" panose="02020603050405020304" pitchFamily="18" charset="0"/>
                <a:cs typeface="Times New Roman" panose="02020603050405020304" pitchFamily="18" charset="0"/>
              </a:rPr>
              <a:t>DIFFICULTES TECHNIQUES DU PROJET </a:t>
            </a:r>
            <a:endParaRPr lang="fr-FR" sz="1700" b="1" i="1"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fr-FR" sz="1700" b="1" i="1" dirty="0">
              <a:solidFill>
                <a:schemeClr val="tx1"/>
              </a:solidFill>
              <a:latin typeface="Times New Roman" panose="02020603050405020304" pitchFamily="18" charset="0"/>
              <a:cs typeface="Times New Roman" panose="02020603050405020304" pitchFamily="18" charset="0"/>
            </a:endParaRPr>
          </a:p>
          <a:p>
            <a:r>
              <a:rPr lang="fr-FR" sz="1700" b="1" i="1" dirty="0" smtClean="0">
                <a:solidFill>
                  <a:schemeClr val="tx1"/>
                </a:solidFill>
                <a:latin typeface="Times New Roman" panose="02020603050405020304" pitchFamily="18" charset="0"/>
                <a:cs typeface="Times New Roman" panose="02020603050405020304" pitchFamily="18" charset="0"/>
              </a:rPr>
              <a:t>6- </a:t>
            </a:r>
            <a:r>
              <a:rPr lang="fr-FR" sz="1700" b="1" i="1" dirty="0">
                <a:solidFill>
                  <a:schemeClr val="tx1"/>
                </a:solidFill>
                <a:latin typeface="Times New Roman" panose="02020603050405020304" pitchFamily="18" charset="0"/>
                <a:cs typeface="Times New Roman" panose="02020603050405020304" pitchFamily="18" charset="0"/>
              </a:rPr>
              <a:t>PERSPECTIVE D’EVOLUTION DU SERVICE UNIVERSEL</a:t>
            </a:r>
          </a:p>
          <a:p>
            <a:endParaRPr lang="fr-FR" dirty="0"/>
          </a:p>
        </p:txBody>
      </p:sp>
      <p:sp>
        <p:nvSpPr>
          <p:cNvPr id="4" name="Espace réservé du pied de page 3"/>
          <p:cNvSpPr>
            <a:spLocks noGrp="1"/>
          </p:cNvSpPr>
          <p:nvPr>
            <p:ph type="ftr" sz="quarter" idx="11"/>
          </p:nvPr>
        </p:nvSpPr>
        <p:spPr>
          <a:xfrm>
            <a:off x="677334" y="6041362"/>
            <a:ext cx="8466666" cy="365125"/>
          </a:xfrm>
        </p:spPr>
        <p:txBody>
          <a:bodyPr/>
          <a:lstStyle/>
          <a:p>
            <a:r>
              <a:rPr lang="fr-FR" sz="1600" b="1" i="1" dirty="0">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dirty="0">
              <a:latin typeface="Times New Roman" panose="02020603050405020304" pitchFamily="18" charset="0"/>
              <a:cs typeface="Times New Roman" panose="02020603050405020304" pitchFamily="18" charset="0"/>
            </a:endParaRPr>
          </a:p>
          <a:p>
            <a:r>
              <a:rPr lang="fr-FR" sz="1600" b="1" dirty="0">
                <a:latin typeface="Times New Roman" panose="02020603050405020304" pitchFamily="18" charset="0"/>
                <a:cs typeface="Times New Roman" panose="02020603050405020304" pitchFamily="18" charset="0"/>
              </a:rPr>
              <a:t>Présentation proposée par :   Le </a:t>
            </a:r>
            <a:r>
              <a:rPr lang="fr-FR" sz="1600" b="1" dirty="0">
                <a:solidFill>
                  <a:srgbClr val="92D050"/>
                </a:solidFill>
                <a:latin typeface="Times New Roman" panose="02020603050405020304" pitchFamily="18" charset="0"/>
                <a:cs typeface="Times New Roman" panose="02020603050405020304" pitchFamily="18" charset="0"/>
              </a:rPr>
              <a:t>C</a:t>
            </a:r>
            <a:r>
              <a:rPr lang="fr-FR" sz="1600" b="1" dirty="0">
                <a:latin typeface="Times New Roman" panose="02020603050405020304" pitchFamily="18" charset="0"/>
                <a:cs typeface="Times New Roman" panose="02020603050405020304" pitchFamily="18" charset="0"/>
              </a:rPr>
              <a:t>onsortium du </a:t>
            </a:r>
            <a:r>
              <a:rPr lang="fr-FR" sz="1600" b="1" dirty="0">
                <a:solidFill>
                  <a:srgbClr val="92D050"/>
                </a:solidFill>
                <a:latin typeface="Times New Roman" panose="02020603050405020304" pitchFamily="18" charset="0"/>
                <a:cs typeface="Times New Roman" panose="02020603050405020304" pitchFamily="18" charset="0"/>
              </a:rPr>
              <a:t>S</a:t>
            </a:r>
            <a:r>
              <a:rPr lang="fr-FR" sz="1600" b="1" dirty="0">
                <a:latin typeface="Times New Roman" panose="02020603050405020304" pitchFamily="18" charset="0"/>
                <a:cs typeface="Times New Roman" panose="02020603050405020304" pitchFamily="18" charset="0"/>
              </a:rPr>
              <a:t>ervice </a:t>
            </a:r>
            <a:r>
              <a:rPr lang="fr-FR" sz="1600" b="1" dirty="0">
                <a:solidFill>
                  <a:srgbClr val="92D050"/>
                </a:solidFill>
                <a:latin typeface="Times New Roman" panose="02020603050405020304" pitchFamily="18" charset="0"/>
                <a:cs typeface="Times New Roman" panose="02020603050405020304" pitchFamily="18" charset="0"/>
              </a:rPr>
              <a:t>U</a:t>
            </a:r>
            <a:r>
              <a:rPr lang="fr-FR" sz="1600" b="1" dirty="0">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6" name="Espace réservé du numéro de diapositive 5"/>
          <p:cNvSpPr>
            <a:spLocks noGrp="1"/>
          </p:cNvSpPr>
          <p:nvPr>
            <p:ph type="sldNum" sz="quarter" idx="12"/>
          </p:nvPr>
        </p:nvSpPr>
        <p:spPr/>
        <p:txBody>
          <a:bodyPr/>
          <a:lstStyle/>
          <a:p>
            <a:fld id="{D57F1E4F-1CFF-5643-939E-217C01CDF565}" type="slidenum">
              <a:rPr lang="en-US" sz="3200" smtClean="0"/>
              <a:pPr/>
              <a:t>2</a:t>
            </a:fld>
            <a:endParaRPr lang="en-US" sz="3200" dirty="0"/>
          </a:p>
        </p:txBody>
      </p:sp>
    </p:spTree>
    <p:extLst>
      <p:ext uri="{BB962C8B-B14F-4D97-AF65-F5344CB8AC3E}">
        <p14:creationId xmlns:p14="http://schemas.microsoft.com/office/powerpoint/2010/main" val="3229386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POUR NE PAS CONCLURE</a:t>
            </a:r>
          </a:p>
        </p:txBody>
      </p:sp>
      <p:sp>
        <p:nvSpPr>
          <p:cNvPr id="3" name="Espace réservé du contenu 2"/>
          <p:cNvSpPr>
            <a:spLocks noGrp="1"/>
          </p:cNvSpPr>
          <p:nvPr>
            <p:ph idx="1"/>
          </p:nvPr>
        </p:nvSpPr>
        <p:spPr/>
        <p:txBody>
          <a:bodyPr/>
          <a:lstStyle/>
          <a:p>
            <a:r>
              <a:rPr lang="fr-FR" dirty="0"/>
              <a:t>L’accompagnement à l’économie par le </a:t>
            </a:r>
            <a:r>
              <a:rPr lang="fr-FR" dirty="0" smtClean="0"/>
              <a:t>numérique, </a:t>
            </a:r>
            <a:r>
              <a:rPr lang="fr-FR" dirty="0"/>
              <a:t>peut se traduire également  par l’octroi de bourses de formation aux personnes de couches diverses  dans les domaines spécifiques de la zone considérée. </a:t>
            </a:r>
            <a:r>
              <a:rPr lang="fr-FR" dirty="0" smtClean="0"/>
              <a:t>                        Il </a:t>
            </a:r>
            <a:r>
              <a:rPr lang="fr-FR" dirty="0"/>
              <a:t>faudra penser à la création d’un incubateur numérique qui sera le leitmotiv  de  l’entreprenariat des populations rurales, avec une bonne prise en compte de l’aspect genre.</a:t>
            </a:r>
          </a:p>
          <a:p>
            <a:r>
              <a:rPr lang="fr-FR" b="1" dirty="0"/>
              <a:t>De ce fait les services de communications modernes pourront servir à la création d’emplois directs ou indirects au bénéfice des populations locales.  </a:t>
            </a:r>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2629532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497541"/>
            <a:ext cx="8596668" cy="5543821"/>
          </a:xfrm>
        </p:spPr>
        <p:txBody>
          <a:bodyPr/>
          <a:lstStyle/>
          <a:p>
            <a:pPr marL="0" indent="0" algn="ctr">
              <a:buClr>
                <a:srgbClr val="077037"/>
              </a:buClr>
              <a:buNone/>
            </a:pPr>
            <a:endParaRPr lang="fr-FR" b="1" i="1" dirty="0" smtClean="0">
              <a:solidFill>
                <a:schemeClr val="accent6">
                  <a:lumMod val="50000"/>
                </a:schemeClr>
              </a:solidFill>
            </a:endParaRPr>
          </a:p>
          <a:p>
            <a:pPr marL="0" indent="0" algn="ctr">
              <a:buClr>
                <a:srgbClr val="077037"/>
              </a:buClr>
              <a:buNone/>
            </a:pPr>
            <a:r>
              <a:rPr lang="fr-FR" sz="4000" b="1" i="1" dirty="0" smtClean="0">
                <a:solidFill>
                  <a:schemeClr val="accent1"/>
                </a:solidFill>
                <a:latin typeface="Times New Roman" panose="02020603050405020304" pitchFamily="18" charset="0"/>
                <a:cs typeface="Times New Roman" panose="02020603050405020304" pitchFamily="18" charset="0"/>
              </a:rPr>
              <a:t>MERCI </a:t>
            </a:r>
            <a:r>
              <a:rPr lang="fr-FR" sz="4000" b="1" i="1" dirty="0">
                <a:solidFill>
                  <a:schemeClr val="accent1"/>
                </a:solidFill>
                <a:latin typeface="Times New Roman" panose="02020603050405020304" pitchFamily="18" charset="0"/>
                <a:cs typeface="Times New Roman" panose="02020603050405020304" pitchFamily="18" charset="0"/>
              </a:rPr>
              <a:t>DE VOTRE</a:t>
            </a:r>
          </a:p>
          <a:p>
            <a:pPr marL="0" indent="0" algn="ctr">
              <a:buClr>
                <a:srgbClr val="077037"/>
              </a:buClr>
              <a:buNone/>
            </a:pPr>
            <a:endParaRPr lang="fr-FR" sz="4000" b="1" i="1" dirty="0">
              <a:solidFill>
                <a:schemeClr val="accent1"/>
              </a:solidFill>
              <a:latin typeface="Times New Roman" panose="02020603050405020304" pitchFamily="18" charset="0"/>
              <a:cs typeface="Times New Roman" panose="02020603050405020304" pitchFamily="18" charset="0"/>
            </a:endParaRPr>
          </a:p>
          <a:p>
            <a:pPr marL="0" indent="0" algn="ctr">
              <a:buClr>
                <a:srgbClr val="077037"/>
              </a:buClr>
              <a:buNone/>
            </a:pPr>
            <a:r>
              <a:rPr lang="fr-FR" sz="4000" b="1" i="1" dirty="0" smtClean="0">
                <a:solidFill>
                  <a:schemeClr val="accent1"/>
                </a:solidFill>
                <a:latin typeface="Times New Roman" panose="02020603050405020304" pitchFamily="18" charset="0"/>
                <a:cs typeface="Times New Roman" panose="02020603050405020304" pitchFamily="18" charset="0"/>
              </a:rPr>
              <a:t>AIMABLE </a:t>
            </a:r>
            <a:r>
              <a:rPr lang="fr-FR" sz="4000" b="1" i="1" dirty="0">
                <a:solidFill>
                  <a:schemeClr val="accent1"/>
                </a:solidFill>
                <a:latin typeface="Times New Roman" panose="02020603050405020304" pitchFamily="18" charset="0"/>
                <a:cs typeface="Times New Roman" panose="02020603050405020304" pitchFamily="18" charset="0"/>
              </a:rPr>
              <a:t>ATTENTION</a:t>
            </a:r>
            <a:endParaRPr lang="fr-FR" sz="3200" b="1" i="1" dirty="0">
              <a:solidFill>
                <a:schemeClr val="accent1"/>
              </a:solidFill>
              <a:latin typeface="Times New Roman" panose="02020603050405020304" pitchFamily="18" charset="0"/>
              <a:cs typeface="Times New Roman" panose="02020603050405020304" pitchFamily="18" charset="0"/>
            </a:endParaRPr>
          </a:p>
          <a:p>
            <a:endParaRPr lang="fr-FR" dirty="0"/>
          </a:p>
        </p:txBody>
      </p:sp>
      <p:sp>
        <p:nvSpPr>
          <p:cNvPr id="4" name="Espace réservé du pied de page 3"/>
          <p:cNvSpPr>
            <a:spLocks noGrp="1"/>
          </p:cNvSpPr>
          <p:nvPr>
            <p:ph type="ftr" sz="quarter" idx="11"/>
          </p:nvPr>
        </p:nvSpPr>
        <p:spPr>
          <a:xfrm>
            <a:off x="677334" y="6041362"/>
            <a:ext cx="8493560" cy="365125"/>
          </a:xfrm>
        </p:spPr>
        <p:txBody>
          <a:bodyPr/>
          <a:lstStyle/>
          <a:p>
            <a:r>
              <a:rPr lang="fr-FR" sz="1600" b="1" i="1">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a:latin typeface="Times New Roman" panose="02020603050405020304" pitchFamily="18" charset="0"/>
              <a:cs typeface="Times New Roman" panose="02020603050405020304" pitchFamily="18" charset="0"/>
            </a:endParaRPr>
          </a:p>
          <a:p>
            <a:r>
              <a:rPr lang="fr-FR" sz="1600" b="1">
                <a:latin typeface="Times New Roman" panose="02020603050405020304" pitchFamily="18" charset="0"/>
                <a:cs typeface="Times New Roman" panose="02020603050405020304" pitchFamily="18" charset="0"/>
              </a:rPr>
              <a:t>Présentation proposée par :   Le </a:t>
            </a:r>
            <a:r>
              <a:rPr lang="fr-FR" sz="1600" b="1">
                <a:solidFill>
                  <a:srgbClr val="92D050"/>
                </a:solidFill>
                <a:latin typeface="Times New Roman" panose="02020603050405020304" pitchFamily="18" charset="0"/>
                <a:cs typeface="Times New Roman" panose="02020603050405020304" pitchFamily="18" charset="0"/>
              </a:rPr>
              <a:t>C</a:t>
            </a:r>
            <a:r>
              <a:rPr lang="fr-FR" sz="1600" b="1">
                <a:latin typeface="Times New Roman" panose="02020603050405020304" pitchFamily="18" charset="0"/>
                <a:cs typeface="Times New Roman" panose="02020603050405020304" pitchFamily="18" charset="0"/>
              </a:rPr>
              <a:t>onsortium du </a:t>
            </a:r>
            <a:r>
              <a:rPr lang="fr-FR" sz="1600" b="1">
                <a:solidFill>
                  <a:srgbClr val="92D050"/>
                </a:solidFill>
                <a:latin typeface="Times New Roman" panose="02020603050405020304" pitchFamily="18" charset="0"/>
                <a:cs typeface="Times New Roman" panose="02020603050405020304" pitchFamily="18" charset="0"/>
              </a:rPr>
              <a:t>S</a:t>
            </a:r>
            <a:r>
              <a:rPr lang="fr-FR" sz="1600" b="1">
                <a:latin typeface="Times New Roman" panose="02020603050405020304" pitchFamily="18" charset="0"/>
                <a:cs typeface="Times New Roman" panose="02020603050405020304" pitchFamily="18" charset="0"/>
              </a:rPr>
              <a:t>ervice </a:t>
            </a:r>
            <a:r>
              <a:rPr lang="fr-FR" sz="1600" b="1">
                <a:solidFill>
                  <a:srgbClr val="92D050"/>
                </a:solidFill>
                <a:latin typeface="Times New Roman" panose="02020603050405020304" pitchFamily="18" charset="0"/>
                <a:cs typeface="Times New Roman" panose="02020603050405020304" pitchFamily="18" charset="0"/>
              </a:rPr>
              <a:t>U</a:t>
            </a:r>
            <a:r>
              <a:rPr lang="fr-FR" sz="1600" b="1">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21</a:t>
            </a:fld>
            <a:endParaRPr lang="en-US" sz="3200" dirty="0"/>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8738" y="4155600"/>
            <a:ext cx="2447933" cy="1064787"/>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0530" y="3299785"/>
            <a:ext cx="4601496" cy="2016832"/>
          </a:xfrm>
          <a:prstGeom prst="rect">
            <a:avLst/>
          </a:prstGeom>
        </p:spPr>
      </p:pic>
    </p:spTree>
    <p:extLst>
      <p:ext uri="{BB962C8B-B14F-4D97-AF65-F5344CB8AC3E}">
        <p14:creationId xmlns:p14="http://schemas.microsoft.com/office/powerpoint/2010/main" val="1953730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670560"/>
          </a:xfrm>
        </p:spPr>
        <p:txBody>
          <a:bodyPr>
            <a:normAutofit fontScale="90000"/>
          </a:bodyPr>
          <a:lstStyle/>
          <a:p>
            <a:pPr algn="ctr"/>
            <a:r>
              <a:rPr lang="fr-FR" b="1" i="1" dirty="0" smtClean="0">
                <a:solidFill>
                  <a:schemeClr val="accent2">
                    <a:lumMod val="60000"/>
                    <a:lumOff val="40000"/>
                  </a:schemeClr>
                </a:solidFill>
                <a:latin typeface="Times New Roman" panose="02020603050405020304" pitchFamily="18" charset="0"/>
                <a:cs typeface="Times New Roman" panose="02020603050405020304" pitchFamily="18" charset="0"/>
              </a:rPr>
              <a:t> </a:t>
            </a:r>
            <a:r>
              <a:rPr lang="fr-FR" b="1" i="1" dirty="0">
                <a:solidFill>
                  <a:schemeClr val="accent2">
                    <a:lumMod val="60000"/>
                    <a:lumOff val="40000"/>
                  </a:schemeClr>
                </a:solidFill>
                <a:latin typeface="Times New Roman" panose="02020603050405020304" pitchFamily="18" charset="0"/>
                <a:cs typeface="Times New Roman" panose="02020603050405020304" pitchFamily="18" charset="0"/>
              </a:rPr>
              <a:t>INTRODUCTION</a:t>
            </a:r>
            <a:r>
              <a:rPr lang="fr-FR" b="1" i="1" dirty="0">
                <a:solidFill>
                  <a:schemeClr val="tx1"/>
                </a:solidFill>
                <a:latin typeface="Times New Roman" panose="02020603050405020304" pitchFamily="18" charset="0"/>
                <a:cs typeface="Times New Roman" panose="02020603050405020304" pitchFamily="18" charset="0"/>
              </a:rPr>
              <a:t/>
            </a:r>
            <a:br>
              <a:rPr lang="fr-FR" b="1" i="1" dirty="0">
                <a:solidFill>
                  <a:schemeClr val="tx1"/>
                </a:solidFill>
                <a:latin typeface="Times New Roman" panose="02020603050405020304" pitchFamily="18" charset="0"/>
                <a:cs typeface="Times New Roman" panose="02020603050405020304" pitchFamily="18" charset="0"/>
              </a:rPr>
            </a:br>
            <a:r>
              <a:rPr lang="fr-FR" b="1" i="1" dirty="0">
                <a:solidFill>
                  <a:srgbClr val="92D050"/>
                </a:solidFill>
                <a:latin typeface="Times New Roman" panose="02020603050405020304" pitchFamily="18" charset="0"/>
                <a:cs typeface="Times New Roman" panose="02020603050405020304" pitchFamily="18" charset="0"/>
              </a:rPr>
              <a:t/>
            </a:r>
            <a:br>
              <a:rPr lang="fr-FR" b="1" i="1" dirty="0">
                <a:solidFill>
                  <a:srgbClr val="92D050"/>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p:cNvSpPr>
            <a:spLocks noGrp="1"/>
          </p:cNvSpPr>
          <p:nvPr>
            <p:ph idx="1"/>
          </p:nvPr>
        </p:nvSpPr>
        <p:spPr>
          <a:xfrm>
            <a:off x="677334" y="1280161"/>
            <a:ext cx="8596668" cy="4761202"/>
          </a:xfrm>
        </p:spPr>
        <p:txBody>
          <a:bodyPr>
            <a:normAutofit lnSpcReduction="10000"/>
          </a:bodyPr>
          <a:lstStyle/>
          <a:p>
            <a:r>
              <a:rPr lang="fr-FR" dirty="0" smtClean="0"/>
              <a:t> </a:t>
            </a:r>
            <a:r>
              <a:rPr lang="fr-FR" dirty="0"/>
              <a:t> </a:t>
            </a:r>
            <a:r>
              <a:rPr lang="fr-FR" dirty="0" smtClean="0"/>
              <a:t>Les </a:t>
            </a:r>
            <a:r>
              <a:rPr lang="fr-FR" dirty="0"/>
              <a:t>bouleversements technologiques qui ont </a:t>
            </a:r>
            <a:r>
              <a:rPr lang="fr-FR" dirty="0" smtClean="0"/>
              <a:t>marqué </a:t>
            </a:r>
            <a:r>
              <a:rPr lang="fr-FR" dirty="0"/>
              <a:t>le  monde à la fin des années 1990, se sont traduits durant cette dernière </a:t>
            </a:r>
            <a:r>
              <a:rPr lang="fr-FR" dirty="0" smtClean="0"/>
              <a:t>décennie </a:t>
            </a:r>
            <a:r>
              <a:rPr lang="fr-FR" dirty="0"/>
              <a:t>chez les groupes humains, par l’expression de nouveaux besoins nécessaires à leur  cadre de vie.</a:t>
            </a:r>
          </a:p>
          <a:p>
            <a:r>
              <a:rPr lang="fr-FR" dirty="0"/>
              <a:t>En Afrique et dans les différents  pays en voie de développement, on enregistre  une forte demande des populations locales, notamment dans les zones les plus reculées du territoire, portant essentiellement sur des  besoins de communication avec le monde extérieur </a:t>
            </a:r>
            <a:endParaRPr lang="fr-FR" dirty="0" smtClean="0"/>
          </a:p>
          <a:p>
            <a:r>
              <a:rPr lang="fr-FR" dirty="0" smtClean="0"/>
              <a:t>La problématique </a:t>
            </a:r>
            <a:r>
              <a:rPr lang="fr-FR" dirty="0"/>
              <a:t>de l’accès aux services de </a:t>
            </a:r>
            <a:r>
              <a:rPr lang="fr-FR" dirty="0" smtClean="0"/>
              <a:t>communication électroniques </a:t>
            </a:r>
            <a:r>
              <a:rPr lang="fr-FR" dirty="0"/>
              <a:t>modernes, notamment les services téléphoniques, qui s’accompagnent corrélativement avec  l’utilisation des </a:t>
            </a:r>
            <a:r>
              <a:rPr lang="fr-FR" dirty="0" smtClean="0"/>
              <a:t>services de l’ </a:t>
            </a:r>
            <a:r>
              <a:rPr lang="fr-FR" dirty="0"/>
              <a:t>Internet, se </a:t>
            </a:r>
            <a:r>
              <a:rPr lang="fr-FR" dirty="0" smtClean="0"/>
              <a:t>pose </a:t>
            </a:r>
            <a:r>
              <a:rPr lang="fr-FR" dirty="0"/>
              <a:t>à travers les coûts parfois inaccessibles pour les populations.</a:t>
            </a:r>
          </a:p>
          <a:p>
            <a:r>
              <a:rPr lang="fr-FR" dirty="0"/>
              <a:t> </a:t>
            </a:r>
            <a:r>
              <a:rPr lang="fr-FR" dirty="0" smtClean="0"/>
              <a:t>Cette </a:t>
            </a:r>
            <a:r>
              <a:rPr lang="fr-FR" dirty="0"/>
              <a:t>situation </a:t>
            </a:r>
            <a:r>
              <a:rPr lang="fr-FR" dirty="0" smtClean="0"/>
              <a:t>qui contraste avec les enjeux </a:t>
            </a:r>
            <a:r>
              <a:rPr lang="fr-FR" dirty="0"/>
              <a:t>du développement de la société de </a:t>
            </a:r>
            <a:r>
              <a:rPr lang="fr-FR" dirty="0" smtClean="0"/>
              <a:t>l'information, pose des défis nouveaux aux politiques et décideurs en Afrique, notamment au Sénégal  la </a:t>
            </a:r>
            <a:r>
              <a:rPr lang="fr-FR" dirty="0"/>
              <a:t>gestion de l’administration décentralisée à l’heure de l’Acte </a:t>
            </a:r>
            <a:r>
              <a:rPr lang="fr-FR" dirty="0" smtClean="0"/>
              <a:t>3. </a:t>
            </a:r>
            <a:endParaRPr lang="fr-FR" dirty="0"/>
          </a:p>
          <a:p>
            <a:endParaRPr lang="fr-FR" dirty="0" smtClean="0"/>
          </a:p>
        </p:txBody>
      </p:sp>
      <p:sp>
        <p:nvSpPr>
          <p:cNvPr id="4" name="Espace réservé du pied de page 3"/>
          <p:cNvSpPr>
            <a:spLocks noGrp="1"/>
          </p:cNvSpPr>
          <p:nvPr>
            <p:ph type="ftr" sz="quarter" idx="11"/>
          </p:nvPr>
        </p:nvSpPr>
        <p:spPr>
          <a:xfrm>
            <a:off x="677334" y="6041362"/>
            <a:ext cx="9300384" cy="365125"/>
          </a:xfrm>
        </p:spPr>
        <p:txBody>
          <a:bodyPr/>
          <a:lstStyle/>
          <a:p>
            <a:r>
              <a:rPr lang="fr-FR" sz="1600" b="1" i="1" dirty="0">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dirty="0">
              <a:latin typeface="Times New Roman" panose="02020603050405020304" pitchFamily="18" charset="0"/>
              <a:cs typeface="Times New Roman" panose="02020603050405020304" pitchFamily="18" charset="0"/>
            </a:endParaRPr>
          </a:p>
          <a:p>
            <a:r>
              <a:rPr lang="fr-FR" sz="1600" b="1" dirty="0">
                <a:latin typeface="Times New Roman" panose="02020603050405020304" pitchFamily="18" charset="0"/>
                <a:cs typeface="Times New Roman" panose="02020603050405020304" pitchFamily="18" charset="0"/>
              </a:rPr>
              <a:t>Présentation proposée par :   Le </a:t>
            </a:r>
            <a:r>
              <a:rPr lang="fr-FR" sz="1600" b="1" dirty="0">
                <a:solidFill>
                  <a:srgbClr val="92D050"/>
                </a:solidFill>
                <a:latin typeface="Times New Roman" panose="02020603050405020304" pitchFamily="18" charset="0"/>
                <a:cs typeface="Times New Roman" panose="02020603050405020304" pitchFamily="18" charset="0"/>
              </a:rPr>
              <a:t>C</a:t>
            </a:r>
            <a:r>
              <a:rPr lang="fr-FR" sz="1600" b="1" dirty="0">
                <a:latin typeface="Times New Roman" panose="02020603050405020304" pitchFamily="18" charset="0"/>
                <a:cs typeface="Times New Roman" panose="02020603050405020304" pitchFamily="18" charset="0"/>
              </a:rPr>
              <a:t>onsortium du </a:t>
            </a:r>
            <a:r>
              <a:rPr lang="fr-FR" sz="1600" b="1" dirty="0">
                <a:solidFill>
                  <a:srgbClr val="92D050"/>
                </a:solidFill>
                <a:latin typeface="Times New Roman" panose="02020603050405020304" pitchFamily="18" charset="0"/>
                <a:cs typeface="Times New Roman" panose="02020603050405020304" pitchFamily="18" charset="0"/>
              </a:rPr>
              <a:t>S</a:t>
            </a:r>
            <a:r>
              <a:rPr lang="fr-FR" sz="1600" b="1" dirty="0">
                <a:latin typeface="Times New Roman" panose="02020603050405020304" pitchFamily="18" charset="0"/>
                <a:cs typeface="Times New Roman" panose="02020603050405020304" pitchFamily="18" charset="0"/>
              </a:rPr>
              <a:t>ervice </a:t>
            </a:r>
            <a:r>
              <a:rPr lang="fr-FR" sz="1600" b="1" dirty="0">
                <a:solidFill>
                  <a:srgbClr val="92D050"/>
                </a:solidFill>
                <a:latin typeface="Times New Roman" panose="02020603050405020304" pitchFamily="18" charset="0"/>
                <a:cs typeface="Times New Roman" panose="02020603050405020304" pitchFamily="18" charset="0"/>
              </a:rPr>
              <a:t>U</a:t>
            </a:r>
            <a:r>
              <a:rPr lang="fr-FR" sz="1600" b="1" dirty="0">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3</a:t>
            </a:fld>
            <a:endParaRPr lang="en-US" sz="3200" dirty="0"/>
          </a:p>
        </p:txBody>
      </p:sp>
    </p:spTree>
    <p:extLst>
      <p:ext uri="{BB962C8B-B14F-4D97-AF65-F5344CB8AC3E}">
        <p14:creationId xmlns:p14="http://schemas.microsoft.com/office/powerpoint/2010/main" val="2432228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200" b="1" i="1" dirty="0">
                <a:solidFill>
                  <a:srgbClr val="54A021">
                    <a:lumMod val="60000"/>
                    <a:lumOff val="40000"/>
                  </a:srgbClr>
                </a:solidFill>
                <a:latin typeface="Times New Roman" panose="02020603050405020304" pitchFamily="18" charset="0"/>
                <a:cs typeface="Times New Roman" panose="02020603050405020304" pitchFamily="18" charset="0"/>
              </a:rPr>
              <a:t>INTRODUCTION</a:t>
            </a:r>
            <a:r>
              <a:rPr lang="fr-FR" sz="3200" b="1" i="1" dirty="0">
                <a:solidFill>
                  <a:prstClr val="black"/>
                </a:solidFill>
                <a:latin typeface="Times New Roman" panose="02020603050405020304" pitchFamily="18" charset="0"/>
                <a:cs typeface="Times New Roman" panose="02020603050405020304" pitchFamily="18" charset="0"/>
              </a:rPr>
              <a:t/>
            </a:r>
            <a:br>
              <a:rPr lang="fr-FR" sz="3200" b="1" i="1" dirty="0">
                <a:solidFill>
                  <a:prstClr val="black"/>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p:cNvSpPr>
            <a:spLocks noGrp="1"/>
          </p:cNvSpPr>
          <p:nvPr>
            <p:ph idx="1"/>
          </p:nvPr>
        </p:nvSpPr>
        <p:spPr/>
        <p:txBody>
          <a:bodyPr>
            <a:normAutofit/>
          </a:bodyPr>
          <a:lstStyle/>
          <a:p>
            <a:r>
              <a:rPr lang="fr-FR" dirty="0" smtClean="0"/>
              <a:t>Des </a:t>
            </a:r>
            <a:r>
              <a:rPr lang="fr-FR" dirty="0"/>
              <a:t>politiques publiques efficientes doivent nécessairement être envisagées pour apporter réponse à ces besoins spécifiques qui sont sources de difficultés pour les populations en zones isolées. </a:t>
            </a:r>
          </a:p>
          <a:p>
            <a:r>
              <a:rPr lang="fr-FR" dirty="0"/>
              <a:t>Comment se fera la mise à disposition des services de télécommunication et services dérivés aux populations et administrations du monde rurale ? </a:t>
            </a:r>
            <a:r>
              <a:rPr lang="fr-FR" dirty="0"/>
              <a:t> </a:t>
            </a:r>
            <a:r>
              <a:rPr lang="fr-FR" dirty="0" smtClean="0"/>
              <a:t>           </a:t>
            </a:r>
            <a:r>
              <a:rPr lang="fr-FR" b="1" dirty="0" smtClean="0"/>
              <a:t>Quels </a:t>
            </a:r>
            <a:r>
              <a:rPr lang="fr-FR" b="1" dirty="0"/>
              <a:t>sont les préalables requis pour permettre un </a:t>
            </a:r>
            <a:r>
              <a:rPr lang="fr-FR" b="1" dirty="0" smtClean="0"/>
              <a:t>accès </a:t>
            </a:r>
            <a:r>
              <a:rPr lang="fr-FR" b="1" dirty="0"/>
              <a:t>libre à l’Internet,</a:t>
            </a:r>
            <a:r>
              <a:rPr lang="fr-FR" dirty="0"/>
              <a:t> afin de soutenir les politiques nouvelles de télémédecine, télé santé</a:t>
            </a:r>
            <a:r>
              <a:rPr lang="fr-FR" dirty="0" smtClean="0"/>
              <a:t>,                 </a:t>
            </a:r>
            <a:r>
              <a:rPr lang="fr-FR" dirty="0"/>
              <a:t>E agriculture ou encore une surveillance très réactive du monde pastoral ? </a:t>
            </a:r>
          </a:p>
          <a:p>
            <a:r>
              <a:rPr lang="fr-FR" dirty="0"/>
              <a:t>Il se pose également le problème de la desserte téléphonique d’accès aux </a:t>
            </a:r>
            <a:r>
              <a:rPr lang="fr-FR" dirty="0" smtClean="0"/>
              <a:t>données </a:t>
            </a:r>
            <a:r>
              <a:rPr lang="fr-FR" dirty="0"/>
              <a:t>pour la réalisation de l’ensemble des services orientés développement </a:t>
            </a:r>
            <a:r>
              <a:rPr lang="fr-FR" dirty="0" smtClean="0"/>
              <a:t>durable. </a:t>
            </a:r>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534797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p:txBody>
          <a:bodyPr>
            <a:normAutofit lnSpcReduction="10000"/>
          </a:bodyPr>
          <a:lstStyle/>
          <a:p>
            <a:pPr>
              <a:buFont typeface="Wingdings" pitchFamily="2" charset="2"/>
              <a:buChar char="Ø"/>
            </a:pPr>
            <a:r>
              <a:rPr lang="fr-FR" dirty="0"/>
              <a:t>Cette situation a justifié l’adoption de la politique de service universel qui est une recommandation de l’Union Internationale des Télécommunications et de la Banque mondiale,  aux fins de  démocratisation des moyens de Télécommunication dans le monde</a:t>
            </a:r>
            <a:r>
              <a:rPr lang="fr-FR" dirty="0" smtClean="0"/>
              <a:t>.</a:t>
            </a:r>
          </a:p>
          <a:p>
            <a:r>
              <a:rPr lang="fr-FR" dirty="0" smtClean="0"/>
              <a:t>Le S.U est un </a:t>
            </a:r>
            <a:r>
              <a:rPr lang="fr-FR" dirty="0"/>
              <a:t>service minimum consistant en un service téléphonique d'une </a:t>
            </a:r>
            <a:r>
              <a:rPr lang="fr-FR" dirty="0" smtClean="0"/>
              <a:t>qualité spécifiée </a:t>
            </a:r>
            <a:r>
              <a:rPr lang="fr-FR" dirty="0"/>
              <a:t>à un prix abordable, ainsi que l'acheminement des appels d'urgence, la fourniture </a:t>
            </a:r>
            <a:r>
              <a:rPr lang="fr-FR" dirty="0" smtClean="0"/>
              <a:t>du service </a:t>
            </a:r>
            <a:r>
              <a:rPr lang="fr-FR" dirty="0"/>
              <a:t>de renseignements et d'un annuaire d'abonnés, sous forme imprimée ou électronique et </a:t>
            </a:r>
            <a:r>
              <a:rPr lang="fr-FR" dirty="0" smtClean="0"/>
              <a:t>la desserte </a:t>
            </a:r>
            <a:r>
              <a:rPr lang="fr-FR" dirty="0"/>
              <a:t>du territoire national en cabines téléphoniques installées sur le domaine public et </a:t>
            </a:r>
            <a:r>
              <a:rPr lang="fr-FR" dirty="0" smtClean="0"/>
              <a:t>ce, dans </a:t>
            </a:r>
            <a:r>
              <a:rPr lang="fr-FR" dirty="0"/>
              <a:t>le respect des principes d’égalité, de continuité, d’universalité et d’adaptabilité</a:t>
            </a:r>
            <a:endParaRPr lang="fr-FR" dirty="0"/>
          </a:p>
          <a:p>
            <a:r>
              <a:rPr lang="fr-FR" dirty="0"/>
              <a:t>Au Sénégal l’expérience du service universel apparait très satisfaisante avec l’opérateur local CSU (consortium du service universel) et sa marque HAYO</a:t>
            </a:r>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172912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566057"/>
          </a:xfrm>
        </p:spPr>
        <p:txBody>
          <a:bodyPr>
            <a:normAutofit fontScale="90000"/>
          </a:bodyPr>
          <a:lstStyle/>
          <a:p>
            <a:r>
              <a:rPr lang="fr-FR" b="1" i="1" dirty="0" smtClean="0">
                <a:solidFill>
                  <a:srgbClr val="92D050"/>
                </a:solidFill>
                <a:latin typeface="Times New Roman" panose="02020603050405020304" pitchFamily="18" charset="0"/>
                <a:cs typeface="Times New Roman" panose="02020603050405020304" pitchFamily="18" charset="0"/>
              </a:rPr>
              <a:t>1. </a:t>
            </a:r>
            <a:r>
              <a:rPr lang="fr-FR" b="1" i="1" dirty="0">
                <a:solidFill>
                  <a:srgbClr val="92D050"/>
                </a:solidFill>
                <a:latin typeface="Times New Roman" panose="02020603050405020304" pitchFamily="18" charset="0"/>
                <a:cs typeface="Times New Roman" panose="02020603050405020304" pitchFamily="18" charset="0"/>
              </a:rPr>
              <a:t>LES VALEURS DU SERVICE UNIVERSEL</a:t>
            </a:r>
            <a:br>
              <a:rPr lang="fr-FR" b="1" i="1" dirty="0">
                <a:solidFill>
                  <a:srgbClr val="92D050"/>
                </a:solidFill>
                <a:latin typeface="Times New Roman" panose="02020603050405020304" pitchFamily="18" charset="0"/>
                <a:cs typeface="Times New Roman" panose="02020603050405020304" pitchFamily="18" charset="0"/>
              </a:rPr>
            </a:br>
            <a:endParaRPr lang="fr-FR" dirty="0"/>
          </a:p>
        </p:txBody>
      </p:sp>
      <p:sp>
        <p:nvSpPr>
          <p:cNvPr id="3" name="Espace réservé du contenu 2"/>
          <p:cNvSpPr>
            <a:spLocks noGrp="1"/>
          </p:cNvSpPr>
          <p:nvPr>
            <p:ph idx="1"/>
          </p:nvPr>
        </p:nvSpPr>
        <p:spPr>
          <a:xfrm>
            <a:off x="677334" y="1175657"/>
            <a:ext cx="8596668" cy="4865705"/>
          </a:xfrm>
        </p:spPr>
        <p:txBody>
          <a:bodyPr/>
          <a:lstStyle/>
          <a:p>
            <a:r>
              <a:rPr lang="fr-FR" dirty="0"/>
              <a:t>« Le développement peut être appréhendé comme un processus d’expansion </a:t>
            </a:r>
            <a:r>
              <a:rPr lang="fr-FR" dirty="0" smtClean="0"/>
              <a:t>des </a:t>
            </a:r>
            <a:r>
              <a:rPr lang="fr-FR" dirty="0"/>
              <a:t>libertés réelles dont jouissent les individus » </a:t>
            </a:r>
            <a:r>
              <a:rPr lang="fr-FR" dirty="0" smtClean="0"/>
              <a:t> </a:t>
            </a:r>
            <a:endParaRPr lang="fr-FR" dirty="0"/>
          </a:p>
          <a:p>
            <a:r>
              <a:rPr lang="fr-FR" dirty="0" smtClean="0"/>
              <a:t>Les </a:t>
            </a:r>
            <a:r>
              <a:rPr lang="fr-FR" dirty="0"/>
              <a:t>libertés politiques et sociales, liberté de participation  ou d’expression, liberté de se </a:t>
            </a:r>
            <a:r>
              <a:rPr lang="fr-FR" dirty="0" smtClean="0"/>
              <a:t>soigner, </a:t>
            </a:r>
            <a:r>
              <a:rPr lang="fr-FR" dirty="0"/>
              <a:t>sont les fils </a:t>
            </a:r>
            <a:r>
              <a:rPr lang="fr-FR" dirty="0" smtClean="0"/>
              <a:t>conducteurs </a:t>
            </a:r>
            <a:r>
              <a:rPr lang="fr-FR" dirty="0"/>
              <a:t>du développement </a:t>
            </a:r>
          </a:p>
          <a:p>
            <a:r>
              <a:rPr lang="fr-FR" dirty="0"/>
              <a:t> Pour peu qu’ils disposent de possibilités sociales adéquates, les individus sont à même de prendre en charge leur destin et de s’apporter une aide mutuelle. </a:t>
            </a:r>
            <a:r>
              <a:rPr lang="fr-FR" dirty="0" smtClean="0"/>
              <a:t>« En </a:t>
            </a:r>
            <a:r>
              <a:rPr lang="fr-FR" dirty="0"/>
              <a:t>revanche, ils n’ont nul besoin d’être considéré comme les destinataires passifs de programmes de développement sophistiqués concoctés par d’habiles experts. </a:t>
            </a:r>
            <a:r>
              <a:rPr lang="fr-FR" dirty="0" smtClean="0"/>
              <a:t>*</a:t>
            </a:r>
          </a:p>
          <a:p>
            <a:r>
              <a:rPr lang="fr-FR" dirty="0" smtClean="0"/>
              <a:t>Tout </a:t>
            </a:r>
            <a:r>
              <a:rPr lang="fr-FR" dirty="0"/>
              <a:t>porte à reconnaître le rôle </a:t>
            </a:r>
            <a:r>
              <a:rPr lang="fr-FR" dirty="0" smtClean="0"/>
              <a:t> libre </a:t>
            </a:r>
            <a:r>
              <a:rPr lang="fr-FR" dirty="0"/>
              <a:t>et conséquent des individus et même leur impatience </a:t>
            </a:r>
            <a:r>
              <a:rPr lang="fr-FR" dirty="0" smtClean="0"/>
              <a:t>constructive»</a:t>
            </a:r>
            <a:endParaRPr lang="fr-FR" dirty="0" smtClean="0"/>
          </a:p>
          <a:p>
            <a:r>
              <a:rPr lang="fr-FR" dirty="0" smtClean="0"/>
              <a:t>Le service universel combat efficacement  le déni d’égalité et d’</a:t>
            </a:r>
            <a:r>
              <a:rPr lang="fr-FR" dirty="0" err="1" smtClean="0"/>
              <a:t>inéquité</a:t>
            </a:r>
            <a:r>
              <a:rPr lang="fr-FR" dirty="0" smtClean="0"/>
              <a:t> qui caractérise les zones rurales africaines comme la région nord du Sénégal : </a:t>
            </a:r>
            <a:r>
              <a:rPr lang="fr-FR" dirty="0" smtClean="0"/>
              <a:t>MATAM.</a:t>
            </a:r>
            <a:endParaRPr lang="fr-FR" dirty="0" smtClean="0"/>
          </a:p>
          <a:p>
            <a:endParaRPr lang="fr-FR" dirty="0"/>
          </a:p>
        </p:txBody>
      </p:sp>
      <p:sp>
        <p:nvSpPr>
          <p:cNvPr id="4" name="Espace réservé du pied de page 3"/>
          <p:cNvSpPr>
            <a:spLocks noGrp="1"/>
          </p:cNvSpPr>
          <p:nvPr>
            <p:ph type="ftr" sz="quarter" idx="11"/>
          </p:nvPr>
        </p:nvSpPr>
        <p:spPr>
          <a:xfrm>
            <a:off x="677334" y="6041362"/>
            <a:ext cx="8596668" cy="365125"/>
          </a:xfrm>
        </p:spPr>
        <p:txBody>
          <a:bodyPr/>
          <a:lstStyle/>
          <a:p>
            <a:r>
              <a:rPr lang="fr-FR" sz="1600" b="1" i="1">
                <a:solidFill>
                  <a:srgbClr val="92D050"/>
                </a:solidFill>
                <a:latin typeface="Times New Roman" panose="02020603050405020304" pitchFamily="18" charset="0"/>
                <a:cs typeface="Times New Roman" panose="02020603050405020304" pitchFamily="18" charset="0"/>
              </a:rPr>
              <a:t>Sommet Africain  de l’Internet  29 avril 11 mai</a:t>
            </a:r>
            <a:endParaRPr lang="fr-FR" sz="1600">
              <a:latin typeface="Times New Roman" panose="02020603050405020304" pitchFamily="18" charset="0"/>
              <a:cs typeface="Times New Roman" panose="02020603050405020304" pitchFamily="18" charset="0"/>
            </a:endParaRPr>
          </a:p>
          <a:p>
            <a:r>
              <a:rPr lang="fr-FR" sz="1600" b="1">
                <a:latin typeface="Times New Roman" panose="02020603050405020304" pitchFamily="18" charset="0"/>
                <a:cs typeface="Times New Roman" panose="02020603050405020304" pitchFamily="18" charset="0"/>
              </a:rPr>
              <a:t>Présentation proposée par :   Le </a:t>
            </a:r>
            <a:r>
              <a:rPr lang="fr-FR" sz="1600" b="1">
                <a:solidFill>
                  <a:srgbClr val="92D050"/>
                </a:solidFill>
                <a:latin typeface="Times New Roman" panose="02020603050405020304" pitchFamily="18" charset="0"/>
                <a:cs typeface="Times New Roman" panose="02020603050405020304" pitchFamily="18" charset="0"/>
              </a:rPr>
              <a:t>C</a:t>
            </a:r>
            <a:r>
              <a:rPr lang="fr-FR" sz="1600" b="1">
                <a:latin typeface="Times New Roman" panose="02020603050405020304" pitchFamily="18" charset="0"/>
                <a:cs typeface="Times New Roman" panose="02020603050405020304" pitchFamily="18" charset="0"/>
              </a:rPr>
              <a:t>onsortium du </a:t>
            </a:r>
            <a:r>
              <a:rPr lang="fr-FR" sz="1600" b="1">
                <a:solidFill>
                  <a:srgbClr val="92D050"/>
                </a:solidFill>
                <a:latin typeface="Times New Roman" panose="02020603050405020304" pitchFamily="18" charset="0"/>
                <a:cs typeface="Times New Roman" panose="02020603050405020304" pitchFamily="18" charset="0"/>
              </a:rPr>
              <a:t>S</a:t>
            </a:r>
            <a:r>
              <a:rPr lang="fr-FR" sz="1600" b="1">
                <a:latin typeface="Times New Roman" panose="02020603050405020304" pitchFamily="18" charset="0"/>
                <a:cs typeface="Times New Roman" panose="02020603050405020304" pitchFamily="18" charset="0"/>
              </a:rPr>
              <a:t>ervice </a:t>
            </a:r>
            <a:r>
              <a:rPr lang="fr-FR" sz="1600" b="1">
                <a:solidFill>
                  <a:srgbClr val="92D050"/>
                </a:solidFill>
                <a:latin typeface="Times New Roman" panose="02020603050405020304" pitchFamily="18" charset="0"/>
                <a:cs typeface="Times New Roman" panose="02020603050405020304" pitchFamily="18" charset="0"/>
              </a:rPr>
              <a:t>U</a:t>
            </a:r>
            <a:r>
              <a:rPr lang="fr-FR" sz="1600" b="1">
                <a:latin typeface="Times New Roman" panose="02020603050405020304" pitchFamily="18" charset="0"/>
                <a:cs typeface="Times New Roman" panose="02020603050405020304" pitchFamily="18" charset="0"/>
              </a:rPr>
              <a:t>niversel  de Télécommunication</a:t>
            </a:r>
            <a:endParaRPr lang="en-US" sz="1600" dirty="0">
              <a:latin typeface="Times New Roman" panose="02020603050405020304" pitchFamily="18" charset="0"/>
              <a:cs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z="3200" smtClean="0"/>
              <a:pPr/>
              <a:t>6</a:t>
            </a:fld>
            <a:endParaRPr lang="en-US" sz="3200" dirty="0"/>
          </a:p>
        </p:txBody>
      </p:sp>
    </p:spTree>
    <p:extLst>
      <p:ext uri="{BB962C8B-B14F-4D97-AF65-F5344CB8AC3E}">
        <p14:creationId xmlns:p14="http://schemas.microsoft.com/office/powerpoint/2010/main" val="3449393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latin typeface="Times New Roman" pitchFamily="18" charset="0"/>
                <a:cs typeface="Times New Roman" pitchFamily="18" charset="0"/>
              </a:rPr>
              <a:t>2. </a:t>
            </a:r>
            <a:r>
              <a:rPr lang="fr-FR" b="1" i="1" dirty="0" smtClean="0">
                <a:latin typeface="Times New Roman" pitchFamily="18" charset="0"/>
                <a:cs typeface="Times New Roman" pitchFamily="18" charset="0"/>
              </a:rPr>
              <a:t>LES </a:t>
            </a:r>
            <a:r>
              <a:rPr lang="fr-FR" b="1" i="1" dirty="0">
                <a:latin typeface="Times New Roman" pitchFamily="18" charset="0"/>
                <a:cs typeface="Times New Roman" pitchFamily="18" charset="0"/>
              </a:rPr>
              <a:t>VALEURS ADMINISTRATIVES ET </a:t>
            </a:r>
            <a:r>
              <a:rPr lang="fr-FR" b="1" i="1" dirty="0" smtClean="0">
                <a:latin typeface="Times New Roman" pitchFamily="18" charset="0"/>
                <a:cs typeface="Times New Roman" pitchFamily="18" charset="0"/>
              </a:rPr>
              <a:t>ECONOMIQUES (1/4)</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pPr marL="0" indent="0" algn="just">
              <a:buNone/>
            </a:pPr>
            <a:endParaRPr lang="fr-FR" dirty="0" smtClean="0"/>
          </a:p>
          <a:p>
            <a:pPr algn="just"/>
            <a:r>
              <a:rPr lang="fr-FR" dirty="0" smtClean="0"/>
              <a:t>Apparaissant  </a:t>
            </a:r>
            <a:r>
              <a:rPr lang="fr-FR" dirty="0"/>
              <a:t>comme des moteurs du développement de « l'administration </a:t>
            </a:r>
            <a:r>
              <a:rPr lang="fr-FR" dirty="0" smtClean="0"/>
              <a:t>             électronique</a:t>
            </a:r>
            <a:r>
              <a:rPr lang="fr-FR" dirty="0"/>
              <a:t> »,  les collectivités  </a:t>
            </a:r>
            <a:r>
              <a:rPr lang="fr-FR" dirty="0" smtClean="0"/>
              <a:t>veillent </a:t>
            </a:r>
            <a:r>
              <a:rPr lang="fr-FR" dirty="0"/>
              <a:t>à ce que l'ensemble des territoires et des populations puissent bénéficier des nouveaux services (télé services, réseaux haut débit, téléphonie mobile</a:t>
            </a:r>
            <a:r>
              <a:rPr lang="fr-FR" dirty="0" smtClean="0"/>
              <a:t>…).</a:t>
            </a:r>
          </a:p>
          <a:p>
            <a:r>
              <a:rPr lang="fr-FR" dirty="0"/>
              <a:t>Pour donner du relief à la gestion décentralisée des circuits administratifs </a:t>
            </a:r>
            <a:r>
              <a:rPr lang="fr-FR" dirty="0" smtClean="0"/>
              <a:t>en Afrique et au </a:t>
            </a:r>
            <a:r>
              <a:rPr lang="fr-FR" dirty="0"/>
              <a:t>Sénégal,  il faut nécessairement un accompagnement des entités publiques et  entreprises locales. </a:t>
            </a:r>
          </a:p>
          <a:p>
            <a:r>
              <a:rPr lang="fr-FR" dirty="0"/>
              <a:t>Cela ne pourra se faire qu’avec la transformation digitale de la société, ce qui pose des exigences nouvelles pour les acteurs notamment les opérateurs de </a:t>
            </a:r>
            <a:r>
              <a:rPr lang="fr-FR" dirty="0" smtClean="0"/>
              <a:t>téléphonie.</a:t>
            </a:r>
            <a:endParaRPr lang="fr-FR" dirty="0"/>
          </a:p>
          <a:p>
            <a:pPr marL="0" indent="0" algn="just">
              <a:buNone/>
            </a:pPr>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a:xfrm>
            <a:off x="8811889" y="6041362"/>
            <a:ext cx="683339" cy="365125"/>
          </a:xfrm>
        </p:spPr>
        <p:txBody>
          <a:bodyPr/>
          <a:lstStyle/>
          <a:p>
            <a:fld id="{D57F1E4F-1CFF-5643-939E-217C01CDF565}" type="slidenum">
              <a:rPr lang="en-US" sz="2800" smtClean="0"/>
              <a:pPr/>
              <a:t>7</a:t>
            </a:fld>
            <a:endParaRPr lang="en-US" sz="2800" dirty="0"/>
          </a:p>
        </p:txBody>
      </p:sp>
    </p:spTree>
    <p:extLst>
      <p:ext uri="{BB962C8B-B14F-4D97-AF65-F5344CB8AC3E}">
        <p14:creationId xmlns:p14="http://schemas.microsoft.com/office/powerpoint/2010/main" val="406717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latin typeface="Times New Roman" pitchFamily="18" charset="0"/>
                <a:cs typeface="Times New Roman" pitchFamily="18" charset="0"/>
              </a:rPr>
              <a:t>2. </a:t>
            </a:r>
            <a:r>
              <a:rPr lang="fr-FR" b="1" i="1" dirty="0" smtClean="0">
                <a:latin typeface="Times New Roman" pitchFamily="18" charset="0"/>
                <a:cs typeface="Times New Roman" pitchFamily="18" charset="0"/>
              </a:rPr>
              <a:t>LES </a:t>
            </a:r>
            <a:r>
              <a:rPr lang="fr-FR" b="1" i="1" dirty="0">
                <a:latin typeface="Times New Roman" pitchFamily="18" charset="0"/>
                <a:cs typeface="Times New Roman" pitchFamily="18" charset="0"/>
              </a:rPr>
              <a:t>VALEURS ADMINISTRATIVES ET </a:t>
            </a:r>
            <a:r>
              <a:rPr lang="fr-FR" b="1" i="1" dirty="0" smtClean="0">
                <a:latin typeface="Times New Roman" pitchFamily="18" charset="0"/>
                <a:cs typeface="Times New Roman" pitchFamily="18" charset="0"/>
              </a:rPr>
              <a:t>ECONOMIQUES (2/4)</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r>
              <a:rPr lang="fr-FR" dirty="0"/>
              <a:t>Au regard des enjeux  énormes des communications électroniques au niveau des zones reculées des pays en développement, notamment le  Sénégal,  le service universel apparait   comme  un levier qui porte ses  avantages dans  le cadre de vie des populations et la gestion de l’administration </a:t>
            </a:r>
            <a:endParaRPr lang="fr-FR" dirty="0" smtClean="0"/>
          </a:p>
          <a:p>
            <a:r>
              <a:rPr lang="fr-FR" b="1" dirty="0" smtClean="0"/>
              <a:t>La </a:t>
            </a:r>
            <a:r>
              <a:rPr lang="fr-FR" b="1" dirty="0"/>
              <a:t>question de la </a:t>
            </a:r>
            <a:r>
              <a:rPr lang="fr-FR" b="1" i="1" dirty="0"/>
              <a:t>modernisation dans  la gestion communale et intercommunale</a:t>
            </a:r>
            <a:r>
              <a:rPr lang="fr-FR" b="1" dirty="0"/>
              <a:t> et l’amélioration du fonctionnement des structures intercommunales  constitue aujourd’hui une préoccupation majeure. </a:t>
            </a:r>
            <a:endParaRPr lang="fr-FR" b="1" dirty="0" smtClean="0"/>
          </a:p>
          <a:p>
            <a:r>
              <a:rPr lang="fr-FR" b="1" dirty="0" smtClean="0"/>
              <a:t> </a:t>
            </a:r>
            <a:r>
              <a:rPr lang="fr-FR" b="1" dirty="0"/>
              <a:t>A ce propos le service universel joue deux rôles essentiels dans la politique des infrastructures et de télécommunication. </a:t>
            </a:r>
            <a:r>
              <a:rPr lang="fr-FR" dirty="0" smtClean="0"/>
              <a:t>   </a:t>
            </a:r>
            <a:endParaRPr lang="fr-FR" dirty="0"/>
          </a:p>
          <a:p>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a:xfrm>
            <a:off x="8782392" y="6041362"/>
            <a:ext cx="683339" cy="365125"/>
          </a:xfrm>
        </p:spPr>
        <p:txBody>
          <a:bodyPr/>
          <a:lstStyle/>
          <a:p>
            <a:fld id="{D57F1E4F-1CFF-5643-939E-217C01CDF565}" type="slidenum">
              <a:rPr lang="en-US" sz="3200" smtClean="0"/>
              <a:pPr/>
              <a:t>8</a:t>
            </a:fld>
            <a:endParaRPr lang="en-US" sz="3200" dirty="0"/>
          </a:p>
        </p:txBody>
      </p:sp>
    </p:spTree>
    <p:extLst>
      <p:ext uri="{BB962C8B-B14F-4D97-AF65-F5344CB8AC3E}">
        <p14:creationId xmlns:p14="http://schemas.microsoft.com/office/powerpoint/2010/main" val="537020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latin typeface="Times New Roman" pitchFamily="18" charset="0"/>
                <a:cs typeface="Times New Roman" pitchFamily="18" charset="0"/>
              </a:rPr>
              <a:t>2. </a:t>
            </a:r>
            <a:r>
              <a:rPr lang="fr-FR" b="1" i="1" dirty="0" smtClean="0">
                <a:latin typeface="Times New Roman" pitchFamily="18" charset="0"/>
                <a:cs typeface="Times New Roman" pitchFamily="18" charset="0"/>
              </a:rPr>
              <a:t>LES </a:t>
            </a:r>
            <a:r>
              <a:rPr lang="fr-FR" b="1" i="1" dirty="0">
                <a:latin typeface="Times New Roman" pitchFamily="18" charset="0"/>
                <a:cs typeface="Times New Roman" pitchFamily="18" charset="0"/>
              </a:rPr>
              <a:t>VALEURS ADMINISTRATIVES ET </a:t>
            </a:r>
            <a:r>
              <a:rPr lang="fr-FR" b="1" i="1" dirty="0" smtClean="0">
                <a:latin typeface="Times New Roman" pitchFamily="18" charset="0"/>
                <a:cs typeface="Times New Roman" pitchFamily="18" charset="0"/>
              </a:rPr>
              <a:t>ECONOMIQUES (3/4)</a:t>
            </a:r>
            <a:r>
              <a:rPr lang="fr-FR" dirty="0"/>
              <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fr-FR" dirty="0"/>
              <a:t>En effet  l’opérateur  CSU  marque sa  présence dans les zones jugées non rentables « zones blanches » par les opérateurs classiques. </a:t>
            </a:r>
          </a:p>
          <a:p>
            <a:r>
              <a:rPr lang="fr-FR" dirty="0"/>
              <a:t>Les  infrastructures de CSU permettent également  l'accès des populations à un réseau de télécommunication haut débit.</a:t>
            </a:r>
          </a:p>
          <a:p>
            <a:r>
              <a:rPr lang="fr-FR" dirty="0"/>
              <a:t>L’apport  du service universel, dans le processus de  démocratisation des services de télécommunications  au bénéfice des populations démunies, apparait  de manière très visible. </a:t>
            </a:r>
          </a:p>
          <a:p>
            <a:r>
              <a:rPr lang="fr-FR" dirty="0"/>
              <a:t>L’opérateur CSU (consortium du service universel)  aura déployé un accès réseau constant basé sur un modèle moderne de technologie digitale  dans </a:t>
            </a:r>
            <a:r>
              <a:rPr lang="fr-FR" dirty="0" smtClean="0"/>
              <a:t>les trois départements de  </a:t>
            </a:r>
            <a:r>
              <a:rPr lang="fr-FR" dirty="0"/>
              <a:t>la région de Matam. </a:t>
            </a:r>
          </a:p>
          <a:p>
            <a:r>
              <a:rPr lang="fr-FR" dirty="0"/>
              <a:t>CSU assure une couverture réseau Internet haut débit en plus d’une offre de service de communication très </a:t>
            </a:r>
            <a:r>
              <a:rPr lang="fr-FR" dirty="0" smtClean="0"/>
              <a:t>préférentielle qui profite aux différentes structures administratives publiques et para publiques (Poste, Gendarmerie… </a:t>
            </a:r>
            <a:endParaRPr lang="fr-FR" dirty="0"/>
          </a:p>
          <a:p>
            <a:endParaRPr lang="fr-FR" dirty="0"/>
          </a:p>
        </p:txBody>
      </p:sp>
      <p:sp>
        <p:nvSpPr>
          <p:cNvPr id="4" name="Espace réservé du pied de page 3"/>
          <p:cNvSpPr>
            <a:spLocks noGrp="1"/>
          </p:cNvSpPr>
          <p:nvPr>
            <p:ph type="ftr" sz="quarter" idx="11"/>
          </p:nvPr>
        </p:nvSpPr>
        <p:spPr/>
        <p:txBody>
          <a:bodyPr/>
          <a:lstStyle/>
          <a:p>
            <a:r>
              <a:rPr lang="fr-FR" smtClean="0"/>
              <a:t> Présentation proposée par :   Le Consortium du Service Universel  de Télécommunication</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z="2400" smtClean="0"/>
              <a:pPr/>
              <a:t>9</a:t>
            </a:fld>
            <a:endParaRPr lang="en-US" sz="2400" dirty="0"/>
          </a:p>
        </p:txBody>
      </p:sp>
    </p:spTree>
    <p:extLst>
      <p:ext uri="{BB962C8B-B14F-4D97-AF65-F5344CB8AC3E}">
        <p14:creationId xmlns:p14="http://schemas.microsoft.com/office/powerpoint/2010/main" val="3751952531"/>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907</TotalTime>
  <Words>1700</Words>
  <Application>Microsoft Office PowerPoint</Application>
  <PresentationFormat>Personnalisé</PresentationFormat>
  <Paragraphs>181</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Facette</vt:lpstr>
      <vt:lpstr>Présentation PowerPoint</vt:lpstr>
      <vt:lpstr>SOMMAIRE</vt:lpstr>
      <vt:lpstr> INTRODUCTION  </vt:lpstr>
      <vt:lpstr>INTRODUCTION </vt:lpstr>
      <vt:lpstr>INTRODUCTION</vt:lpstr>
      <vt:lpstr>1. LES VALEURS DU SERVICE UNIVERSEL </vt:lpstr>
      <vt:lpstr>2. LES VALEURS ADMINISTRATIVES ET ECONOMIQUES (1/4) </vt:lpstr>
      <vt:lpstr>2. LES VALEURS ADMINISTRATIVES ET ECONOMIQUES (2/4) </vt:lpstr>
      <vt:lpstr>2. LES VALEURS ADMINISTRATIVES ET ECONOMIQUES (3/4) </vt:lpstr>
      <vt:lpstr>2. LES VALEURS ADMINISTRATIVES ET ECONOMIQUES (4/4) </vt:lpstr>
      <vt:lpstr>3. LA NECESSITE DE  FAIRE CONVERGER LA POLITIQUE DU HAUT DEBIT VERS LES AUTRES POLITIQUES  MODERNES DU SOCIAL ET DE L’ECONOMIE </vt:lpstr>
      <vt:lpstr>LA NECESSITE DE  FAIRE CONVERGER LA POLITIQUE DU HAUT DEBIT VERS LES AUTRES POLITIQUES  MODERNES DU SOCIAL ET DE L’ECONOMIE </vt:lpstr>
      <vt:lpstr>4. BILAN DE L’EXPERIENCE DE MISE EN PLACE DU SERVICE UNVERSEL DES TELECOMMUNICATIONS DANS LA REGION DE MATAM 1/3 </vt:lpstr>
      <vt:lpstr>4. BILAN DE L’EXPERIENCE DE MISE EN PLACE DU SERVICE UNVERSEL DES TELECOMMUNICATIONS DANS LA REGION DE MATAM 2/3</vt:lpstr>
      <vt:lpstr>4. BILAN DE L’EXPERIENCE DE MISE EN PLACE DU SERVICE UNVERSEL DES TELECOMMUNICATIONS DANS LA REGION DE MATAM 3/3 </vt:lpstr>
      <vt:lpstr>5. DIFFICULTES TECHNIQUES DU PROJET  </vt:lpstr>
      <vt:lpstr>6. PERSPECTIVE D’EVOLUTION DU SERVICE UNIVERSEL </vt:lpstr>
      <vt:lpstr>POUR NE PAS CONCLURE 1/2</vt:lpstr>
      <vt:lpstr>POUR NE PAS CONCLURE</vt:lpstr>
      <vt:lpstr>POUR NE PAS CONCLURE</vt:lpstr>
      <vt:lpstr>Présentation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Sommet africain  de l’internet 29 avril 11 mai  Présentation proposée par :   Le consortium du service universel  de Télécommunication</dc:title>
  <dc:creator>Microsoft</dc:creator>
  <cp:lastModifiedBy>HP pro</cp:lastModifiedBy>
  <cp:revision>73</cp:revision>
  <dcterms:created xsi:type="dcterms:W3CDTF">2018-04-25T10:20:54Z</dcterms:created>
  <dcterms:modified xsi:type="dcterms:W3CDTF">2018-05-04T15:44:52Z</dcterms:modified>
</cp:coreProperties>
</file>